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1.xml" ContentType="application/vnd.openxmlformats-officedocument.themeOverr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 id="2147483651" r:id="rId3"/>
    <p:sldMasterId id="2147483655" r:id="rId4"/>
  </p:sldMasterIdLst>
  <p:notesMasterIdLst>
    <p:notesMasterId r:id="rId145"/>
  </p:notesMasterIdLst>
  <p:sldIdLst>
    <p:sldId id="383" r:id="rId5"/>
    <p:sldId id="447" r:id="rId6"/>
    <p:sldId id="433" r:id="rId7"/>
    <p:sldId id="434" r:id="rId8"/>
    <p:sldId id="441" r:id="rId9"/>
    <p:sldId id="445" r:id="rId10"/>
    <p:sldId id="442" r:id="rId11"/>
    <p:sldId id="463" r:id="rId12"/>
    <p:sldId id="468" r:id="rId13"/>
    <p:sldId id="275" r:id="rId14"/>
    <p:sldId id="405" r:id="rId15"/>
    <p:sldId id="467" r:id="rId16"/>
    <p:sldId id="469" r:id="rId17"/>
    <p:sldId id="470" r:id="rId18"/>
    <p:sldId id="471" r:id="rId19"/>
    <p:sldId id="472" r:id="rId20"/>
    <p:sldId id="478" r:id="rId21"/>
    <p:sldId id="479" r:id="rId22"/>
    <p:sldId id="473" r:id="rId23"/>
    <p:sldId id="480" r:id="rId24"/>
    <p:sldId id="481" r:id="rId25"/>
    <p:sldId id="482" r:id="rId26"/>
    <p:sldId id="483" r:id="rId27"/>
    <p:sldId id="484" r:id="rId28"/>
    <p:sldId id="488" r:id="rId29"/>
    <p:sldId id="485" r:id="rId30"/>
    <p:sldId id="489" r:id="rId31"/>
    <p:sldId id="490" r:id="rId32"/>
    <p:sldId id="491" r:id="rId33"/>
    <p:sldId id="492" r:id="rId34"/>
    <p:sldId id="486" r:id="rId35"/>
    <p:sldId id="493" r:id="rId36"/>
    <p:sldId id="494" r:id="rId37"/>
    <p:sldId id="495" r:id="rId38"/>
    <p:sldId id="496" r:id="rId39"/>
    <p:sldId id="497" r:id="rId40"/>
    <p:sldId id="498" r:id="rId41"/>
    <p:sldId id="499" r:id="rId42"/>
    <p:sldId id="487" r:id="rId43"/>
    <p:sldId id="500" r:id="rId44"/>
    <p:sldId id="501" r:id="rId45"/>
    <p:sldId id="602" r:id="rId46"/>
    <p:sldId id="603" r:id="rId47"/>
    <p:sldId id="604" r:id="rId48"/>
    <p:sldId id="502" r:id="rId49"/>
    <p:sldId id="505" r:id="rId50"/>
    <p:sldId id="506" r:id="rId51"/>
    <p:sldId id="507" r:id="rId52"/>
    <p:sldId id="508" r:id="rId53"/>
    <p:sldId id="503" r:id="rId54"/>
    <p:sldId id="509" r:id="rId55"/>
    <p:sldId id="510" r:id="rId56"/>
    <p:sldId id="511" r:id="rId57"/>
    <p:sldId id="512" r:id="rId58"/>
    <p:sldId id="513" r:id="rId59"/>
    <p:sldId id="548" r:id="rId60"/>
    <p:sldId id="516" r:id="rId61"/>
    <p:sldId id="514" r:id="rId62"/>
    <p:sldId id="515" r:id="rId63"/>
    <p:sldId id="519" r:id="rId64"/>
    <p:sldId id="518" r:id="rId65"/>
    <p:sldId id="520" r:id="rId66"/>
    <p:sldId id="521" r:id="rId67"/>
    <p:sldId id="522" r:id="rId68"/>
    <p:sldId id="523" r:id="rId69"/>
    <p:sldId id="524" r:id="rId70"/>
    <p:sldId id="525" r:id="rId71"/>
    <p:sldId id="526" r:id="rId72"/>
    <p:sldId id="527" r:id="rId73"/>
    <p:sldId id="528" r:id="rId74"/>
    <p:sldId id="530" r:id="rId75"/>
    <p:sldId id="529" r:id="rId76"/>
    <p:sldId id="531" r:id="rId77"/>
    <p:sldId id="532" r:id="rId78"/>
    <p:sldId id="533" r:id="rId79"/>
    <p:sldId id="534" r:id="rId80"/>
    <p:sldId id="535" r:id="rId81"/>
    <p:sldId id="541" r:id="rId82"/>
    <p:sldId id="536" r:id="rId83"/>
    <p:sldId id="537" r:id="rId84"/>
    <p:sldId id="542" r:id="rId85"/>
    <p:sldId id="543" r:id="rId86"/>
    <p:sldId id="538" r:id="rId87"/>
    <p:sldId id="539" r:id="rId88"/>
    <p:sldId id="540" r:id="rId89"/>
    <p:sldId id="544" r:id="rId90"/>
    <p:sldId id="615" r:id="rId91"/>
    <p:sldId id="616" r:id="rId92"/>
    <p:sldId id="617" r:id="rId93"/>
    <p:sldId id="552" r:id="rId94"/>
    <p:sldId id="553" r:id="rId95"/>
    <p:sldId id="545" r:id="rId96"/>
    <p:sldId id="554" r:id="rId97"/>
    <p:sldId id="555" r:id="rId98"/>
    <p:sldId id="557" r:id="rId99"/>
    <p:sldId id="547" r:id="rId100"/>
    <p:sldId id="562" r:id="rId101"/>
    <p:sldId id="563" r:id="rId102"/>
    <p:sldId id="564" r:id="rId103"/>
    <p:sldId id="566" r:id="rId104"/>
    <p:sldId id="565" r:id="rId105"/>
    <p:sldId id="567" r:id="rId106"/>
    <p:sldId id="568" r:id="rId107"/>
    <p:sldId id="571" r:id="rId108"/>
    <p:sldId id="572" r:id="rId109"/>
    <p:sldId id="573" r:id="rId110"/>
    <p:sldId id="574" r:id="rId111"/>
    <p:sldId id="575" r:id="rId112"/>
    <p:sldId id="569" r:id="rId113"/>
    <p:sldId id="576" r:id="rId114"/>
    <p:sldId id="577" r:id="rId115"/>
    <p:sldId id="578" r:id="rId116"/>
    <p:sldId id="579" r:id="rId117"/>
    <p:sldId id="580" r:id="rId118"/>
    <p:sldId id="581" r:id="rId119"/>
    <p:sldId id="582" r:id="rId120"/>
    <p:sldId id="584" r:id="rId121"/>
    <p:sldId id="583" r:id="rId122"/>
    <p:sldId id="585" r:id="rId123"/>
    <p:sldId id="586" r:id="rId124"/>
    <p:sldId id="590" r:id="rId125"/>
    <p:sldId id="591" r:id="rId126"/>
    <p:sldId id="592" r:id="rId127"/>
    <p:sldId id="593" r:id="rId128"/>
    <p:sldId id="594" r:id="rId129"/>
    <p:sldId id="595" r:id="rId130"/>
    <p:sldId id="596" r:id="rId131"/>
    <p:sldId id="597" r:id="rId132"/>
    <p:sldId id="598" r:id="rId133"/>
    <p:sldId id="599" r:id="rId134"/>
    <p:sldId id="600" r:id="rId135"/>
    <p:sldId id="607" r:id="rId136"/>
    <p:sldId id="608" r:id="rId137"/>
    <p:sldId id="609" r:id="rId138"/>
    <p:sldId id="610" r:id="rId139"/>
    <p:sldId id="611" r:id="rId140"/>
    <p:sldId id="614" r:id="rId141"/>
    <p:sldId id="446" r:id="rId142"/>
    <p:sldId id="269" r:id="rId143"/>
    <p:sldId id="306" r:id="rId14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FF66"/>
    <a:srgbClr val="FFFF99"/>
    <a:srgbClr val="66FF66"/>
    <a:srgbClr val="99CCFF"/>
    <a:srgbClr val="000000"/>
    <a:srgbClr val="0000FF"/>
    <a:srgbClr val="3333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97" autoAdjust="0"/>
    <p:restoredTop sz="94400" autoAdjust="0"/>
  </p:normalViewPr>
  <p:slideViewPr>
    <p:cSldViewPr>
      <p:cViewPr varScale="1">
        <p:scale>
          <a:sx n="70" d="100"/>
          <a:sy n="70" d="100"/>
        </p:scale>
        <p:origin x="1350"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tableStyles" Target="tableStyles.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19F3A0-8C8A-4506-B6EE-8C2F0814C3FF}" type="doc">
      <dgm:prSet loTypeId="urn:microsoft.com/office/officeart/2005/8/layout/funnel1" loCatId="relationship" qsTypeId="urn:microsoft.com/office/officeart/2005/8/quickstyle/3d7" qsCatId="3D" csTypeId="urn:microsoft.com/office/officeart/2005/8/colors/colorful5" csCatId="colorful" phldr="1"/>
      <dgm:spPr/>
    </dgm:pt>
    <dgm:pt modelId="{256DDD62-3508-4FB6-B6AF-2DF28074CDAD}">
      <dgm:prSet phldrT="[Texto]"/>
      <dgm:spPr/>
      <dgm:t>
        <a:bodyPr/>
        <a:lstStyle/>
        <a:p>
          <a:r>
            <a:rPr lang="es-PE" dirty="0" smtClean="0"/>
            <a:t>IIS</a:t>
          </a:r>
          <a:endParaRPr lang="es-ES" dirty="0"/>
        </a:p>
      </dgm:t>
    </dgm:pt>
    <dgm:pt modelId="{A61540D3-5F63-48D0-8B9F-6A7FD5E41603}" type="parTrans" cxnId="{5B45775D-3CD0-4A93-B3C2-C4E38282CB5A}">
      <dgm:prSet/>
      <dgm:spPr/>
      <dgm:t>
        <a:bodyPr/>
        <a:lstStyle/>
        <a:p>
          <a:endParaRPr lang="es-ES"/>
        </a:p>
      </dgm:t>
    </dgm:pt>
    <dgm:pt modelId="{79375265-60E4-48D1-B4FD-4696D1044CA4}" type="sibTrans" cxnId="{5B45775D-3CD0-4A93-B3C2-C4E38282CB5A}">
      <dgm:prSet/>
      <dgm:spPr/>
      <dgm:t>
        <a:bodyPr/>
        <a:lstStyle/>
        <a:p>
          <a:endParaRPr lang="es-ES"/>
        </a:p>
      </dgm:t>
    </dgm:pt>
    <dgm:pt modelId="{7564C6E7-ACA1-4875-86A8-39D0975F89E1}">
      <dgm:prSet phldrT="[Texto]"/>
      <dgm:spPr/>
      <dgm:t>
        <a:bodyPr/>
        <a:lstStyle/>
        <a:p>
          <a:r>
            <a:rPr lang="es-PE" dirty="0" smtClean="0"/>
            <a:t>FTP</a:t>
          </a:r>
          <a:endParaRPr lang="es-ES" dirty="0"/>
        </a:p>
      </dgm:t>
    </dgm:pt>
    <dgm:pt modelId="{8FB0C7A1-671D-48FF-AE00-0C5F8E9B3F7C}" type="parTrans" cxnId="{D941C0B9-15A6-4F2A-9A5B-28980FC46D47}">
      <dgm:prSet/>
      <dgm:spPr/>
      <dgm:t>
        <a:bodyPr/>
        <a:lstStyle/>
        <a:p>
          <a:endParaRPr lang="es-ES"/>
        </a:p>
      </dgm:t>
    </dgm:pt>
    <dgm:pt modelId="{58D8CFED-251D-468B-97C6-B41830B3F236}" type="sibTrans" cxnId="{D941C0B9-15A6-4F2A-9A5B-28980FC46D47}">
      <dgm:prSet/>
      <dgm:spPr/>
      <dgm:t>
        <a:bodyPr/>
        <a:lstStyle/>
        <a:p>
          <a:endParaRPr lang="es-ES"/>
        </a:p>
      </dgm:t>
    </dgm:pt>
    <dgm:pt modelId="{7AF8A178-AAFA-4319-BF60-67B10A4FD930}">
      <dgm:prSet phldrT="[Texto]"/>
      <dgm:spPr/>
      <dgm:t>
        <a:bodyPr/>
        <a:lstStyle/>
        <a:p>
          <a:r>
            <a:rPr lang="es-PE" dirty="0" smtClean="0"/>
            <a:t>DNS</a:t>
          </a:r>
          <a:endParaRPr lang="es-ES" dirty="0"/>
        </a:p>
      </dgm:t>
    </dgm:pt>
    <dgm:pt modelId="{2560D9FD-DA65-4C04-83F4-5FCE6AF046A2}" type="parTrans" cxnId="{964D2433-255A-42A6-B8F2-96C77B559277}">
      <dgm:prSet/>
      <dgm:spPr/>
      <dgm:t>
        <a:bodyPr/>
        <a:lstStyle/>
        <a:p>
          <a:endParaRPr lang="es-ES"/>
        </a:p>
      </dgm:t>
    </dgm:pt>
    <dgm:pt modelId="{2D8AFE07-51B8-4A22-8A6B-DE18577DBA2E}" type="sibTrans" cxnId="{964D2433-255A-42A6-B8F2-96C77B559277}">
      <dgm:prSet/>
      <dgm:spPr/>
      <dgm:t>
        <a:bodyPr/>
        <a:lstStyle/>
        <a:p>
          <a:endParaRPr lang="es-ES"/>
        </a:p>
      </dgm:t>
    </dgm:pt>
    <dgm:pt modelId="{D2ADE0A6-741E-4319-93A0-9CFCF03E4491}" type="pres">
      <dgm:prSet presAssocID="{9819F3A0-8C8A-4506-B6EE-8C2F0814C3FF}" presName="Name0" presStyleCnt="0">
        <dgm:presLayoutVars>
          <dgm:chMax val="4"/>
          <dgm:resizeHandles val="exact"/>
        </dgm:presLayoutVars>
      </dgm:prSet>
      <dgm:spPr/>
    </dgm:pt>
    <dgm:pt modelId="{E6771BD0-FF47-45E3-B298-895306B15992}" type="pres">
      <dgm:prSet presAssocID="{9819F3A0-8C8A-4506-B6EE-8C2F0814C3FF}" presName="ellipse" presStyleLbl="trBgShp" presStyleIdx="0" presStyleCnt="1"/>
      <dgm:spPr/>
    </dgm:pt>
    <dgm:pt modelId="{1542D8B5-1CAC-4B7D-A57F-25AD0FFA1D64}" type="pres">
      <dgm:prSet presAssocID="{9819F3A0-8C8A-4506-B6EE-8C2F0814C3FF}" presName="arrow1" presStyleLbl="fgShp" presStyleIdx="0" presStyleCnt="1"/>
      <dgm:spPr/>
    </dgm:pt>
    <dgm:pt modelId="{F8F4E5DB-998E-4A5D-A64E-AF19672CC54B}" type="pres">
      <dgm:prSet presAssocID="{9819F3A0-8C8A-4506-B6EE-8C2F0814C3FF}" presName="rectangle" presStyleLbl="revTx" presStyleIdx="0" presStyleCnt="1">
        <dgm:presLayoutVars>
          <dgm:bulletEnabled val="1"/>
        </dgm:presLayoutVars>
      </dgm:prSet>
      <dgm:spPr/>
      <dgm:t>
        <a:bodyPr/>
        <a:lstStyle/>
        <a:p>
          <a:endParaRPr lang="es-ES"/>
        </a:p>
      </dgm:t>
    </dgm:pt>
    <dgm:pt modelId="{0919CC52-F433-4624-A6A2-9A118D704766}" type="pres">
      <dgm:prSet presAssocID="{7564C6E7-ACA1-4875-86A8-39D0975F89E1}" presName="item1" presStyleLbl="node1" presStyleIdx="0" presStyleCnt="2">
        <dgm:presLayoutVars>
          <dgm:bulletEnabled val="1"/>
        </dgm:presLayoutVars>
      </dgm:prSet>
      <dgm:spPr/>
      <dgm:t>
        <a:bodyPr/>
        <a:lstStyle/>
        <a:p>
          <a:endParaRPr lang="es-ES"/>
        </a:p>
      </dgm:t>
    </dgm:pt>
    <dgm:pt modelId="{0B7CA191-4A92-4083-AFCC-86BAC9B635CB}" type="pres">
      <dgm:prSet presAssocID="{7AF8A178-AAFA-4319-BF60-67B10A4FD930}" presName="item2" presStyleLbl="node1" presStyleIdx="1" presStyleCnt="2">
        <dgm:presLayoutVars>
          <dgm:bulletEnabled val="1"/>
        </dgm:presLayoutVars>
      </dgm:prSet>
      <dgm:spPr/>
      <dgm:t>
        <a:bodyPr/>
        <a:lstStyle/>
        <a:p>
          <a:endParaRPr lang="es-ES"/>
        </a:p>
      </dgm:t>
    </dgm:pt>
    <dgm:pt modelId="{031474AE-8464-4C7D-A6DB-51509BC19063}" type="pres">
      <dgm:prSet presAssocID="{9819F3A0-8C8A-4506-B6EE-8C2F0814C3FF}" presName="funnel" presStyleLbl="trAlignAcc1" presStyleIdx="0" presStyleCnt="1"/>
      <dgm:spPr/>
    </dgm:pt>
  </dgm:ptLst>
  <dgm:cxnLst>
    <dgm:cxn modelId="{2E59AA3B-ED9F-4909-A705-F747123967EA}" type="presOf" srcId="{9819F3A0-8C8A-4506-B6EE-8C2F0814C3FF}" destId="{D2ADE0A6-741E-4319-93A0-9CFCF03E4491}" srcOrd="0" destOrd="0" presId="urn:microsoft.com/office/officeart/2005/8/layout/funnel1"/>
    <dgm:cxn modelId="{964D2433-255A-42A6-B8F2-96C77B559277}" srcId="{9819F3A0-8C8A-4506-B6EE-8C2F0814C3FF}" destId="{7AF8A178-AAFA-4319-BF60-67B10A4FD930}" srcOrd="2" destOrd="0" parTransId="{2560D9FD-DA65-4C04-83F4-5FCE6AF046A2}" sibTransId="{2D8AFE07-51B8-4A22-8A6B-DE18577DBA2E}"/>
    <dgm:cxn modelId="{612595DE-6957-4E4F-ABE9-D6B09855E0A7}" type="presOf" srcId="{7564C6E7-ACA1-4875-86A8-39D0975F89E1}" destId="{0919CC52-F433-4624-A6A2-9A118D704766}" srcOrd="0" destOrd="0" presId="urn:microsoft.com/office/officeart/2005/8/layout/funnel1"/>
    <dgm:cxn modelId="{5B45775D-3CD0-4A93-B3C2-C4E38282CB5A}" srcId="{9819F3A0-8C8A-4506-B6EE-8C2F0814C3FF}" destId="{256DDD62-3508-4FB6-B6AF-2DF28074CDAD}" srcOrd="0" destOrd="0" parTransId="{A61540D3-5F63-48D0-8B9F-6A7FD5E41603}" sibTransId="{79375265-60E4-48D1-B4FD-4696D1044CA4}"/>
    <dgm:cxn modelId="{93801C58-4AE9-4140-929A-304D89EBB069}" type="presOf" srcId="{7AF8A178-AAFA-4319-BF60-67B10A4FD930}" destId="{F8F4E5DB-998E-4A5D-A64E-AF19672CC54B}" srcOrd="0" destOrd="0" presId="urn:microsoft.com/office/officeart/2005/8/layout/funnel1"/>
    <dgm:cxn modelId="{FFA1AFD9-8BDC-4611-AE7B-301394652F02}" type="presOf" srcId="{256DDD62-3508-4FB6-B6AF-2DF28074CDAD}" destId="{0B7CA191-4A92-4083-AFCC-86BAC9B635CB}" srcOrd="0" destOrd="0" presId="urn:microsoft.com/office/officeart/2005/8/layout/funnel1"/>
    <dgm:cxn modelId="{D941C0B9-15A6-4F2A-9A5B-28980FC46D47}" srcId="{9819F3A0-8C8A-4506-B6EE-8C2F0814C3FF}" destId="{7564C6E7-ACA1-4875-86A8-39D0975F89E1}" srcOrd="1" destOrd="0" parTransId="{8FB0C7A1-671D-48FF-AE00-0C5F8E9B3F7C}" sibTransId="{58D8CFED-251D-468B-97C6-B41830B3F236}"/>
    <dgm:cxn modelId="{D0D33B97-80A5-4515-81BF-F3FCF540FD92}" type="presParOf" srcId="{D2ADE0A6-741E-4319-93A0-9CFCF03E4491}" destId="{E6771BD0-FF47-45E3-B298-895306B15992}" srcOrd="0" destOrd="0" presId="urn:microsoft.com/office/officeart/2005/8/layout/funnel1"/>
    <dgm:cxn modelId="{98A12677-2C39-4E6F-BACB-7BB0DCA89439}" type="presParOf" srcId="{D2ADE0A6-741E-4319-93A0-9CFCF03E4491}" destId="{1542D8B5-1CAC-4B7D-A57F-25AD0FFA1D64}" srcOrd="1" destOrd="0" presId="urn:microsoft.com/office/officeart/2005/8/layout/funnel1"/>
    <dgm:cxn modelId="{D379FD0E-8A00-4763-810D-505FBC772C4A}" type="presParOf" srcId="{D2ADE0A6-741E-4319-93A0-9CFCF03E4491}" destId="{F8F4E5DB-998E-4A5D-A64E-AF19672CC54B}" srcOrd="2" destOrd="0" presId="urn:microsoft.com/office/officeart/2005/8/layout/funnel1"/>
    <dgm:cxn modelId="{3F8466C2-D9EE-45C3-9F75-2801E262D983}" type="presParOf" srcId="{D2ADE0A6-741E-4319-93A0-9CFCF03E4491}" destId="{0919CC52-F433-4624-A6A2-9A118D704766}" srcOrd="3" destOrd="0" presId="urn:microsoft.com/office/officeart/2005/8/layout/funnel1"/>
    <dgm:cxn modelId="{00C44F46-F44D-419E-A84E-0C0485BD178A}" type="presParOf" srcId="{D2ADE0A6-741E-4319-93A0-9CFCF03E4491}" destId="{0B7CA191-4A92-4083-AFCC-86BAC9B635CB}" srcOrd="4" destOrd="0" presId="urn:microsoft.com/office/officeart/2005/8/layout/funnel1"/>
    <dgm:cxn modelId="{0B4B15E6-88C9-4EC8-A1F2-C92E6AC4A318}" type="presParOf" srcId="{D2ADE0A6-741E-4319-93A0-9CFCF03E4491}" destId="{031474AE-8464-4C7D-A6DB-51509BC19063}" srcOrd="5"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28E1CA-B93C-429F-96AE-3452FCE8C3CF}"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s-ES"/>
        </a:p>
      </dgm:t>
    </dgm:pt>
    <dgm:pt modelId="{A2857781-4880-4400-867D-27B5559F4F7E}">
      <dgm:prSet phldrT="[Texto]"/>
      <dgm:spPr/>
      <dgm:t>
        <a:bodyPr/>
        <a:lstStyle/>
        <a:p>
          <a:r>
            <a:rPr lang="es-PE" dirty="0" smtClean="0"/>
            <a:t>Carpetas de Publicación</a:t>
          </a:r>
          <a:endParaRPr lang="es-ES" dirty="0"/>
        </a:p>
      </dgm:t>
    </dgm:pt>
    <dgm:pt modelId="{4DF51B9E-7058-4771-A149-00B94B1D8A0D}" type="parTrans" cxnId="{64EDBE01-1B28-4977-A1F5-60A04B44BDE8}">
      <dgm:prSet/>
      <dgm:spPr/>
      <dgm:t>
        <a:bodyPr/>
        <a:lstStyle/>
        <a:p>
          <a:endParaRPr lang="es-ES"/>
        </a:p>
      </dgm:t>
    </dgm:pt>
    <dgm:pt modelId="{3463AEFE-3E64-447B-997E-A45EA5F8821F}" type="sibTrans" cxnId="{64EDBE01-1B28-4977-A1F5-60A04B44BDE8}">
      <dgm:prSet/>
      <dgm:spPr/>
      <dgm:t>
        <a:bodyPr/>
        <a:lstStyle/>
        <a:p>
          <a:endParaRPr lang="es-ES"/>
        </a:p>
      </dgm:t>
    </dgm:pt>
    <dgm:pt modelId="{E7C2FE93-D53A-4C28-BFBA-BC4334DE0FEE}">
      <dgm:prSet phldrT="[Texto]"/>
      <dgm:spPr/>
      <dgm:t>
        <a:bodyPr/>
        <a:lstStyle/>
        <a:p>
          <a:r>
            <a:rPr lang="es-PE" dirty="0" smtClean="0"/>
            <a:t>Permisos en carpeta raíz</a:t>
          </a:r>
          <a:endParaRPr lang="es-ES" dirty="0"/>
        </a:p>
      </dgm:t>
    </dgm:pt>
    <dgm:pt modelId="{47AE6275-D083-4838-A460-D8FEE9A8B572}" type="parTrans" cxnId="{F141B82F-2525-44B0-A3AE-E6184C6EA748}">
      <dgm:prSet/>
      <dgm:spPr/>
      <dgm:t>
        <a:bodyPr/>
        <a:lstStyle/>
        <a:p>
          <a:endParaRPr lang="es-ES"/>
        </a:p>
      </dgm:t>
    </dgm:pt>
    <dgm:pt modelId="{0BC80C5E-28EA-42EC-997C-C6B620794B3B}" type="sibTrans" cxnId="{F141B82F-2525-44B0-A3AE-E6184C6EA748}">
      <dgm:prSet/>
      <dgm:spPr/>
      <dgm:t>
        <a:bodyPr/>
        <a:lstStyle/>
        <a:p>
          <a:endParaRPr lang="es-ES"/>
        </a:p>
      </dgm:t>
    </dgm:pt>
    <dgm:pt modelId="{C42035E3-E0FA-45AA-9A87-9650F39BD4DD}">
      <dgm:prSet phldrT="[Texto]"/>
      <dgm:spPr/>
      <dgm:t>
        <a:bodyPr/>
        <a:lstStyle/>
        <a:p>
          <a:r>
            <a:rPr lang="es-PE" dirty="0" smtClean="0"/>
            <a:t>Creación de carpetas Clientes y  sitios Web </a:t>
          </a:r>
          <a:endParaRPr lang="es-ES" dirty="0"/>
        </a:p>
      </dgm:t>
    </dgm:pt>
    <dgm:pt modelId="{7FBB9089-817A-411A-BEFD-66BD1D84C90D}" type="parTrans" cxnId="{777ABD76-2EBC-4C01-ABFF-5F6BA8E0C932}">
      <dgm:prSet/>
      <dgm:spPr/>
      <dgm:t>
        <a:bodyPr/>
        <a:lstStyle/>
        <a:p>
          <a:endParaRPr lang="es-ES"/>
        </a:p>
      </dgm:t>
    </dgm:pt>
    <dgm:pt modelId="{F3A9B532-2FAE-4348-A770-7475A649ED00}" type="sibTrans" cxnId="{777ABD76-2EBC-4C01-ABFF-5F6BA8E0C932}">
      <dgm:prSet/>
      <dgm:spPr/>
      <dgm:t>
        <a:bodyPr/>
        <a:lstStyle/>
        <a:p>
          <a:endParaRPr lang="es-ES"/>
        </a:p>
      </dgm:t>
    </dgm:pt>
    <dgm:pt modelId="{C958A6A1-19B7-4D53-8CD3-1556A8FC1CB8}">
      <dgm:prSet phldrT="[Texto]"/>
      <dgm:spPr/>
      <dgm:t>
        <a:bodyPr/>
        <a:lstStyle/>
        <a:p>
          <a:r>
            <a:rPr lang="es-PE" dirty="0" smtClean="0"/>
            <a:t>Sitios Web</a:t>
          </a:r>
          <a:endParaRPr lang="es-ES" dirty="0"/>
        </a:p>
      </dgm:t>
    </dgm:pt>
    <dgm:pt modelId="{CC13B36A-9747-41C8-8C35-887A04F98B0D}" type="parTrans" cxnId="{75781F5C-1438-42E9-B6C1-1A338E403699}">
      <dgm:prSet/>
      <dgm:spPr/>
      <dgm:t>
        <a:bodyPr/>
        <a:lstStyle/>
        <a:p>
          <a:endParaRPr lang="es-ES"/>
        </a:p>
      </dgm:t>
    </dgm:pt>
    <dgm:pt modelId="{7614CACF-99CB-4857-B2BA-09453C5C5ED3}" type="sibTrans" cxnId="{75781F5C-1438-42E9-B6C1-1A338E403699}">
      <dgm:prSet/>
      <dgm:spPr/>
      <dgm:t>
        <a:bodyPr/>
        <a:lstStyle/>
        <a:p>
          <a:endParaRPr lang="es-ES"/>
        </a:p>
      </dgm:t>
    </dgm:pt>
    <dgm:pt modelId="{8D05F68B-2338-48CB-A407-A95107C2E747}">
      <dgm:prSet phldrT="[Texto]"/>
      <dgm:spPr/>
      <dgm:t>
        <a:bodyPr/>
        <a:lstStyle/>
        <a:p>
          <a:r>
            <a:rPr lang="es-PE" dirty="0" smtClean="0"/>
            <a:t>Configuración DNS interno para Pruebas.</a:t>
          </a:r>
          <a:endParaRPr lang="es-ES" dirty="0"/>
        </a:p>
      </dgm:t>
    </dgm:pt>
    <dgm:pt modelId="{A99B05A1-39A8-4D0B-9121-C43BFB3AC602}" type="parTrans" cxnId="{079B3F6F-4E00-43A3-B857-36AA6672BACA}">
      <dgm:prSet/>
      <dgm:spPr/>
      <dgm:t>
        <a:bodyPr/>
        <a:lstStyle/>
        <a:p>
          <a:endParaRPr lang="es-ES"/>
        </a:p>
      </dgm:t>
    </dgm:pt>
    <dgm:pt modelId="{5ACBECAA-C582-4343-830D-856C1D355024}" type="sibTrans" cxnId="{079B3F6F-4E00-43A3-B857-36AA6672BACA}">
      <dgm:prSet/>
      <dgm:spPr/>
      <dgm:t>
        <a:bodyPr/>
        <a:lstStyle/>
        <a:p>
          <a:endParaRPr lang="es-ES"/>
        </a:p>
      </dgm:t>
    </dgm:pt>
    <dgm:pt modelId="{E11B581F-5CB4-4F3E-822F-B6A2F717CF9C}">
      <dgm:prSet phldrT="[Texto]"/>
      <dgm:spPr/>
      <dgm:t>
        <a:bodyPr/>
        <a:lstStyle/>
        <a:p>
          <a:r>
            <a:rPr lang="es-PE" dirty="0" smtClean="0"/>
            <a:t>Prueba de Acceso  a sitios Web sin Firewall</a:t>
          </a:r>
          <a:endParaRPr lang="es-ES" dirty="0"/>
        </a:p>
      </dgm:t>
    </dgm:pt>
    <dgm:pt modelId="{20DA4D90-0DDC-4787-85EC-18AD3C1D632D}" type="parTrans" cxnId="{1015CDB1-B6FD-4590-8296-22604CB6BA20}">
      <dgm:prSet/>
      <dgm:spPr/>
      <dgm:t>
        <a:bodyPr/>
        <a:lstStyle/>
        <a:p>
          <a:endParaRPr lang="es-ES"/>
        </a:p>
      </dgm:t>
    </dgm:pt>
    <dgm:pt modelId="{4569F242-3812-4E7A-981D-1D902409DF17}" type="sibTrans" cxnId="{1015CDB1-B6FD-4590-8296-22604CB6BA20}">
      <dgm:prSet/>
      <dgm:spPr/>
      <dgm:t>
        <a:bodyPr/>
        <a:lstStyle/>
        <a:p>
          <a:endParaRPr lang="es-ES"/>
        </a:p>
      </dgm:t>
    </dgm:pt>
    <dgm:pt modelId="{32170AB1-411E-4471-85FA-4E1AD95481C3}">
      <dgm:prSet phldrT="[Texto]"/>
      <dgm:spPr/>
      <dgm:t>
        <a:bodyPr/>
        <a:lstStyle/>
        <a:p>
          <a:r>
            <a:rPr lang="es-PE" dirty="0" smtClean="0"/>
            <a:t>FTP y  Firewall</a:t>
          </a:r>
          <a:endParaRPr lang="es-ES" dirty="0"/>
        </a:p>
      </dgm:t>
    </dgm:pt>
    <dgm:pt modelId="{D3BA8BD1-AACA-40F9-B39D-CDB3E8C38F52}" type="parTrans" cxnId="{789574D9-AFB8-4891-BAE6-1CBC60851C7B}">
      <dgm:prSet/>
      <dgm:spPr/>
      <dgm:t>
        <a:bodyPr/>
        <a:lstStyle/>
        <a:p>
          <a:endParaRPr lang="es-ES"/>
        </a:p>
      </dgm:t>
    </dgm:pt>
    <dgm:pt modelId="{32E76C0F-8576-45E9-8A91-E525716A1EDF}" type="sibTrans" cxnId="{789574D9-AFB8-4891-BAE6-1CBC60851C7B}">
      <dgm:prSet/>
      <dgm:spPr/>
      <dgm:t>
        <a:bodyPr/>
        <a:lstStyle/>
        <a:p>
          <a:endParaRPr lang="es-ES"/>
        </a:p>
      </dgm:t>
    </dgm:pt>
    <dgm:pt modelId="{9EAF2AF7-5C30-4E63-8546-A2BE86A4CAC0}">
      <dgm:prSet phldrT="[Texto]"/>
      <dgm:spPr/>
      <dgm:t>
        <a:bodyPr/>
        <a:lstStyle/>
        <a:p>
          <a:r>
            <a:rPr lang="es-PE" dirty="0" smtClean="0"/>
            <a:t>Configuración de Publicación FTP</a:t>
          </a:r>
          <a:endParaRPr lang="es-ES" dirty="0"/>
        </a:p>
      </dgm:t>
    </dgm:pt>
    <dgm:pt modelId="{50B8FF57-344D-4DF6-974B-ED5825462776}" type="parTrans" cxnId="{71C21BA2-8562-4067-8864-F2B4B2B2806A}">
      <dgm:prSet/>
      <dgm:spPr/>
      <dgm:t>
        <a:bodyPr/>
        <a:lstStyle/>
        <a:p>
          <a:endParaRPr lang="es-ES"/>
        </a:p>
      </dgm:t>
    </dgm:pt>
    <dgm:pt modelId="{6BBC9EB7-06E8-4FDA-AC42-EDE39C5CFF89}" type="sibTrans" cxnId="{71C21BA2-8562-4067-8864-F2B4B2B2806A}">
      <dgm:prSet/>
      <dgm:spPr/>
      <dgm:t>
        <a:bodyPr/>
        <a:lstStyle/>
        <a:p>
          <a:endParaRPr lang="es-ES"/>
        </a:p>
      </dgm:t>
    </dgm:pt>
    <dgm:pt modelId="{B24A6E37-66C3-49F8-BAEC-F3D21274B662}">
      <dgm:prSet phldrT="[Texto]"/>
      <dgm:spPr/>
      <dgm:t>
        <a:bodyPr/>
        <a:lstStyle/>
        <a:p>
          <a:r>
            <a:rPr lang="es-PE" dirty="0" smtClean="0"/>
            <a:t>Configuración de Firewall de Windows</a:t>
          </a:r>
          <a:endParaRPr lang="es-ES" dirty="0"/>
        </a:p>
      </dgm:t>
    </dgm:pt>
    <dgm:pt modelId="{6C951C96-8EAC-4856-AF1A-25E9EF92F232}" type="parTrans" cxnId="{154E294B-8507-4757-A0FB-D074C58CB37D}">
      <dgm:prSet/>
      <dgm:spPr/>
      <dgm:t>
        <a:bodyPr/>
        <a:lstStyle/>
        <a:p>
          <a:endParaRPr lang="es-ES"/>
        </a:p>
      </dgm:t>
    </dgm:pt>
    <dgm:pt modelId="{436E4ABC-1069-4D80-AADC-3B07D1393CD4}" type="sibTrans" cxnId="{154E294B-8507-4757-A0FB-D074C58CB37D}">
      <dgm:prSet/>
      <dgm:spPr/>
      <dgm:t>
        <a:bodyPr/>
        <a:lstStyle/>
        <a:p>
          <a:endParaRPr lang="es-ES"/>
        </a:p>
      </dgm:t>
    </dgm:pt>
    <dgm:pt modelId="{08BFE11B-246D-4334-91EB-51078A2FF7D0}">
      <dgm:prSet phldrT="[Texto]"/>
      <dgm:spPr/>
      <dgm:t>
        <a:bodyPr/>
        <a:lstStyle/>
        <a:p>
          <a:r>
            <a:rPr lang="es-PE" dirty="0" smtClean="0"/>
            <a:t>Creación de Cuentas de Servicio</a:t>
          </a:r>
          <a:endParaRPr lang="es-ES" dirty="0"/>
        </a:p>
      </dgm:t>
    </dgm:pt>
    <dgm:pt modelId="{E57DC397-B281-4F6A-B33E-906D4F256625}" type="parTrans" cxnId="{0684F546-F0AD-4B06-9672-84BE036E583B}">
      <dgm:prSet/>
      <dgm:spPr/>
      <dgm:t>
        <a:bodyPr/>
        <a:lstStyle/>
        <a:p>
          <a:endParaRPr lang="es-ES"/>
        </a:p>
      </dgm:t>
    </dgm:pt>
    <dgm:pt modelId="{80C573F1-18C9-4913-B841-A859833690FD}" type="sibTrans" cxnId="{0684F546-F0AD-4B06-9672-84BE036E583B}">
      <dgm:prSet/>
      <dgm:spPr/>
      <dgm:t>
        <a:bodyPr/>
        <a:lstStyle/>
        <a:p>
          <a:endParaRPr lang="es-ES"/>
        </a:p>
      </dgm:t>
    </dgm:pt>
    <dgm:pt modelId="{47CB4FCD-E517-46CA-B4D2-95EF21C4DA7E}" type="pres">
      <dgm:prSet presAssocID="{B528E1CA-B93C-429F-96AE-3452FCE8C3CF}" presName="linearFlow" presStyleCnt="0">
        <dgm:presLayoutVars>
          <dgm:dir/>
          <dgm:animLvl val="lvl"/>
          <dgm:resizeHandles val="exact"/>
        </dgm:presLayoutVars>
      </dgm:prSet>
      <dgm:spPr/>
      <dgm:t>
        <a:bodyPr/>
        <a:lstStyle/>
        <a:p>
          <a:endParaRPr lang="es-ES"/>
        </a:p>
      </dgm:t>
    </dgm:pt>
    <dgm:pt modelId="{940CECDB-E022-4B9F-9922-5711741629D0}" type="pres">
      <dgm:prSet presAssocID="{A2857781-4880-4400-867D-27B5559F4F7E}" presName="composite" presStyleCnt="0"/>
      <dgm:spPr/>
    </dgm:pt>
    <dgm:pt modelId="{F2692DD9-C263-4EC7-B899-392CFD9AC09F}" type="pres">
      <dgm:prSet presAssocID="{A2857781-4880-4400-867D-27B5559F4F7E}" presName="parentText" presStyleLbl="alignNode1" presStyleIdx="0" presStyleCnt="3">
        <dgm:presLayoutVars>
          <dgm:chMax val="1"/>
          <dgm:bulletEnabled val="1"/>
        </dgm:presLayoutVars>
      </dgm:prSet>
      <dgm:spPr/>
      <dgm:t>
        <a:bodyPr/>
        <a:lstStyle/>
        <a:p>
          <a:endParaRPr lang="es-ES"/>
        </a:p>
      </dgm:t>
    </dgm:pt>
    <dgm:pt modelId="{ACB49DAE-8232-404F-8569-1DCFD7DB43DD}" type="pres">
      <dgm:prSet presAssocID="{A2857781-4880-4400-867D-27B5559F4F7E}" presName="descendantText" presStyleLbl="alignAcc1" presStyleIdx="0" presStyleCnt="3">
        <dgm:presLayoutVars>
          <dgm:bulletEnabled val="1"/>
        </dgm:presLayoutVars>
      </dgm:prSet>
      <dgm:spPr/>
      <dgm:t>
        <a:bodyPr/>
        <a:lstStyle/>
        <a:p>
          <a:endParaRPr lang="es-ES"/>
        </a:p>
      </dgm:t>
    </dgm:pt>
    <dgm:pt modelId="{554C9757-4844-4F6E-835D-724A521FBBED}" type="pres">
      <dgm:prSet presAssocID="{3463AEFE-3E64-447B-997E-A45EA5F8821F}" presName="sp" presStyleCnt="0"/>
      <dgm:spPr/>
    </dgm:pt>
    <dgm:pt modelId="{0583B190-AD52-42D6-98D3-D45CE9E3B6EE}" type="pres">
      <dgm:prSet presAssocID="{C958A6A1-19B7-4D53-8CD3-1556A8FC1CB8}" presName="composite" presStyleCnt="0"/>
      <dgm:spPr/>
    </dgm:pt>
    <dgm:pt modelId="{74E0B9A4-1DA1-48D7-B52D-CCF9A1C56493}" type="pres">
      <dgm:prSet presAssocID="{C958A6A1-19B7-4D53-8CD3-1556A8FC1CB8}" presName="parentText" presStyleLbl="alignNode1" presStyleIdx="1" presStyleCnt="3">
        <dgm:presLayoutVars>
          <dgm:chMax val="1"/>
          <dgm:bulletEnabled val="1"/>
        </dgm:presLayoutVars>
      </dgm:prSet>
      <dgm:spPr/>
      <dgm:t>
        <a:bodyPr/>
        <a:lstStyle/>
        <a:p>
          <a:endParaRPr lang="es-ES"/>
        </a:p>
      </dgm:t>
    </dgm:pt>
    <dgm:pt modelId="{BEE6C54B-0E84-4767-B378-08C6B00A58B2}" type="pres">
      <dgm:prSet presAssocID="{C958A6A1-19B7-4D53-8CD3-1556A8FC1CB8}" presName="descendantText" presStyleLbl="alignAcc1" presStyleIdx="1" presStyleCnt="3">
        <dgm:presLayoutVars>
          <dgm:bulletEnabled val="1"/>
        </dgm:presLayoutVars>
      </dgm:prSet>
      <dgm:spPr/>
      <dgm:t>
        <a:bodyPr/>
        <a:lstStyle/>
        <a:p>
          <a:endParaRPr lang="es-ES"/>
        </a:p>
      </dgm:t>
    </dgm:pt>
    <dgm:pt modelId="{73153183-B454-4E69-B209-1FF9A47C99BC}" type="pres">
      <dgm:prSet presAssocID="{7614CACF-99CB-4857-B2BA-09453C5C5ED3}" presName="sp" presStyleCnt="0"/>
      <dgm:spPr/>
    </dgm:pt>
    <dgm:pt modelId="{012895C1-79A9-4938-8C2D-1D8682304F30}" type="pres">
      <dgm:prSet presAssocID="{32170AB1-411E-4471-85FA-4E1AD95481C3}" presName="composite" presStyleCnt="0"/>
      <dgm:spPr/>
    </dgm:pt>
    <dgm:pt modelId="{9DDD89AD-E42D-4511-B476-B98F269EE3A9}" type="pres">
      <dgm:prSet presAssocID="{32170AB1-411E-4471-85FA-4E1AD95481C3}" presName="parentText" presStyleLbl="alignNode1" presStyleIdx="2" presStyleCnt="3">
        <dgm:presLayoutVars>
          <dgm:chMax val="1"/>
          <dgm:bulletEnabled val="1"/>
        </dgm:presLayoutVars>
      </dgm:prSet>
      <dgm:spPr/>
      <dgm:t>
        <a:bodyPr/>
        <a:lstStyle/>
        <a:p>
          <a:endParaRPr lang="es-ES"/>
        </a:p>
      </dgm:t>
    </dgm:pt>
    <dgm:pt modelId="{1BF8704E-D0BA-4939-A01E-18BB2EB8CA0C}" type="pres">
      <dgm:prSet presAssocID="{32170AB1-411E-4471-85FA-4E1AD95481C3}" presName="descendantText" presStyleLbl="alignAcc1" presStyleIdx="2" presStyleCnt="3">
        <dgm:presLayoutVars>
          <dgm:bulletEnabled val="1"/>
        </dgm:presLayoutVars>
      </dgm:prSet>
      <dgm:spPr/>
      <dgm:t>
        <a:bodyPr/>
        <a:lstStyle/>
        <a:p>
          <a:endParaRPr lang="es-ES"/>
        </a:p>
      </dgm:t>
    </dgm:pt>
  </dgm:ptLst>
  <dgm:cxnLst>
    <dgm:cxn modelId="{75781F5C-1438-42E9-B6C1-1A338E403699}" srcId="{B528E1CA-B93C-429F-96AE-3452FCE8C3CF}" destId="{C958A6A1-19B7-4D53-8CD3-1556A8FC1CB8}" srcOrd="1" destOrd="0" parTransId="{CC13B36A-9747-41C8-8C35-887A04F98B0D}" sibTransId="{7614CACF-99CB-4857-B2BA-09453C5C5ED3}"/>
    <dgm:cxn modelId="{34E235B7-CA6A-422E-804C-709608A81981}" type="presOf" srcId="{A2857781-4880-4400-867D-27B5559F4F7E}" destId="{F2692DD9-C263-4EC7-B899-392CFD9AC09F}" srcOrd="0" destOrd="0" presId="urn:microsoft.com/office/officeart/2005/8/layout/chevron2"/>
    <dgm:cxn modelId="{777ABD76-2EBC-4C01-ABFF-5F6BA8E0C932}" srcId="{A2857781-4880-4400-867D-27B5559F4F7E}" destId="{C42035E3-E0FA-45AA-9A87-9650F39BD4DD}" srcOrd="1" destOrd="0" parTransId="{7FBB9089-817A-411A-BEFD-66BD1D84C90D}" sibTransId="{F3A9B532-2FAE-4348-A770-7475A649ED00}"/>
    <dgm:cxn modelId="{154E294B-8507-4757-A0FB-D074C58CB37D}" srcId="{32170AB1-411E-4471-85FA-4E1AD95481C3}" destId="{B24A6E37-66C3-49F8-BAEC-F3D21274B662}" srcOrd="1" destOrd="0" parTransId="{6C951C96-8EAC-4856-AF1A-25E9EF92F232}" sibTransId="{436E4ABC-1069-4D80-AADC-3B07D1393CD4}"/>
    <dgm:cxn modelId="{789574D9-AFB8-4891-BAE6-1CBC60851C7B}" srcId="{B528E1CA-B93C-429F-96AE-3452FCE8C3CF}" destId="{32170AB1-411E-4471-85FA-4E1AD95481C3}" srcOrd="2" destOrd="0" parTransId="{D3BA8BD1-AACA-40F9-B39D-CDB3E8C38F52}" sibTransId="{32E76C0F-8576-45E9-8A91-E525716A1EDF}"/>
    <dgm:cxn modelId="{96BEB983-82F7-415E-911E-39D78376EE0B}" type="presOf" srcId="{32170AB1-411E-4471-85FA-4E1AD95481C3}" destId="{9DDD89AD-E42D-4511-B476-B98F269EE3A9}" srcOrd="0" destOrd="0" presId="urn:microsoft.com/office/officeart/2005/8/layout/chevron2"/>
    <dgm:cxn modelId="{185DEE88-9801-48EB-8414-DB3EEDF21F97}" type="presOf" srcId="{9EAF2AF7-5C30-4E63-8546-A2BE86A4CAC0}" destId="{1BF8704E-D0BA-4939-A01E-18BB2EB8CA0C}" srcOrd="0" destOrd="0" presId="urn:microsoft.com/office/officeart/2005/8/layout/chevron2"/>
    <dgm:cxn modelId="{0684F546-F0AD-4B06-9672-84BE036E583B}" srcId="{A2857781-4880-4400-867D-27B5559F4F7E}" destId="{08BFE11B-246D-4334-91EB-51078A2FF7D0}" srcOrd="2" destOrd="0" parTransId="{E57DC397-B281-4F6A-B33E-906D4F256625}" sibTransId="{80C573F1-18C9-4913-B841-A859833690FD}"/>
    <dgm:cxn modelId="{68FD09F2-F4A7-492A-9A6E-3031035463D1}" type="presOf" srcId="{E11B581F-5CB4-4F3E-822F-B6A2F717CF9C}" destId="{BEE6C54B-0E84-4767-B378-08C6B00A58B2}" srcOrd="0" destOrd="1" presId="urn:microsoft.com/office/officeart/2005/8/layout/chevron2"/>
    <dgm:cxn modelId="{3D777EF2-3088-4BD3-A597-B75F0A408E0E}" type="presOf" srcId="{C42035E3-E0FA-45AA-9A87-9650F39BD4DD}" destId="{ACB49DAE-8232-404F-8569-1DCFD7DB43DD}" srcOrd="0" destOrd="1" presId="urn:microsoft.com/office/officeart/2005/8/layout/chevron2"/>
    <dgm:cxn modelId="{71C21BA2-8562-4067-8864-F2B4B2B2806A}" srcId="{32170AB1-411E-4471-85FA-4E1AD95481C3}" destId="{9EAF2AF7-5C30-4E63-8546-A2BE86A4CAC0}" srcOrd="0" destOrd="0" parTransId="{50B8FF57-344D-4DF6-974B-ED5825462776}" sibTransId="{6BBC9EB7-06E8-4FDA-AC42-EDE39C5CFF89}"/>
    <dgm:cxn modelId="{1015CDB1-B6FD-4590-8296-22604CB6BA20}" srcId="{C958A6A1-19B7-4D53-8CD3-1556A8FC1CB8}" destId="{E11B581F-5CB4-4F3E-822F-B6A2F717CF9C}" srcOrd="1" destOrd="0" parTransId="{20DA4D90-0DDC-4787-85EC-18AD3C1D632D}" sibTransId="{4569F242-3812-4E7A-981D-1D902409DF17}"/>
    <dgm:cxn modelId="{FFC70143-7346-4D40-83F0-D259A768C0B8}" type="presOf" srcId="{E7C2FE93-D53A-4C28-BFBA-BC4334DE0FEE}" destId="{ACB49DAE-8232-404F-8569-1DCFD7DB43DD}" srcOrd="0" destOrd="0" presId="urn:microsoft.com/office/officeart/2005/8/layout/chevron2"/>
    <dgm:cxn modelId="{64EDBE01-1B28-4977-A1F5-60A04B44BDE8}" srcId="{B528E1CA-B93C-429F-96AE-3452FCE8C3CF}" destId="{A2857781-4880-4400-867D-27B5559F4F7E}" srcOrd="0" destOrd="0" parTransId="{4DF51B9E-7058-4771-A149-00B94B1D8A0D}" sibTransId="{3463AEFE-3E64-447B-997E-A45EA5F8821F}"/>
    <dgm:cxn modelId="{62DCF980-A1C6-4528-B8EE-8A5C5C53EBDC}" type="presOf" srcId="{B24A6E37-66C3-49F8-BAEC-F3D21274B662}" destId="{1BF8704E-D0BA-4939-A01E-18BB2EB8CA0C}" srcOrd="0" destOrd="1" presId="urn:microsoft.com/office/officeart/2005/8/layout/chevron2"/>
    <dgm:cxn modelId="{1315010F-EEE1-4ACB-9616-1D94CF7FA518}" type="presOf" srcId="{B528E1CA-B93C-429F-96AE-3452FCE8C3CF}" destId="{47CB4FCD-E517-46CA-B4D2-95EF21C4DA7E}" srcOrd="0" destOrd="0" presId="urn:microsoft.com/office/officeart/2005/8/layout/chevron2"/>
    <dgm:cxn modelId="{F141B82F-2525-44B0-A3AE-E6184C6EA748}" srcId="{A2857781-4880-4400-867D-27B5559F4F7E}" destId="{E7C2FE93-D53A-4C28-BFBA-BC4334DE0FEE}" srcOrd="0" destOrd="0" parTransId="{47AE6275-D083-4838-A460-D8FEE9A8B572}" sibTransId="{0BC80C5E-28EA-42EC-997C-C6B620794B3B}"/>
    <dgm:cxn modelId="{6F956D9B-B0F9-4FF1-8751-2C774B2FAFC5}" type="presOf" srcId="{C958A6A1-19B7-4D53-8CD3-1556A8FC1CB8}" destId="{74E0B9A4-1DA1-48D7-B52D-CCF9A1C56493}" srcOrd="0" destOrd="0" presId="urn:microsoft.com/office/officeart/2005/8/layout/chevron2"/>
    <dgm:cxn modelId="{572F5F56-71AA-4ADE-A66C-AC46517CBF25}" type="presOf" srcId="{8D05F68B-2338-48CB-A407-A95107C2E747}" destId="{BEE6C54B-0E84-4767-B378-08C6B00A58B2}" srcOrd="0" destOrd="0" presId="urn:microsoft.com/office/officeart/2005/8/layout/chevron2"/>
    <dgm:cxn modelId="{079B3F6F-4E00-43A3-B857-36AA6672BACA}" srcId="{C958A6A1-19B7-4D53-8CD3-1556A8FC1CB8}" destId="{8D05F68B-2338-48CB-A407-A95107C2E747}" srcOrd="0" destOrd="0" parTransId="{A99B05A1-39A8-4D0B-9121-C43BFB3AC602}" sibTransId="{5ACBECAA-C582-4343-830D-856C1D355024}"/>
    <dgm:cxn modelId="{A6766F28-28C2-4FD7-81AF-9FA224169C41}" type="presOf" srcId="{08BFE11B-246D-4334-91EB-51078A2FF7D0}" destId="{ACB49DAE-8232-404F-8569-1DCFD7DB43DD}" srcOrd="0" destOrd="2" presId="urn:microsoft.com/office/officeart/2005/8/layout/chevron2"/>
    <dgm:cxn modelId="{B3C0B3C8-832D-4F72-80D5-B9111BF31D84}" type="presParOf" srcId="{47CB4FCD-E517-46CA-B4D2-95EF21C4DA7E}" destId="{940CECDB-E022-4B9F-9922-5711741629D0}" srcOrd="0" destOrd="0" presId="urn:microsoft.com/office/officeart/2005/8/layout/chevron2"/>
    <dgm:cxn modelId="{EEDEBEA4-5AA7-42C8-8486-6822981FC9BA}" type="presParOf" srcId="{940CECDB-E022-4B9F-9922-5711741629D0}" destId="{F2692DD9-C263-4EC7-B899-392CFD9AC09F}" srcOrd="0" destOrd="0" presId="urn:microsoft.com/office/officeart/2005/8/layout/chevron2"/>
    <dgm:cxn modelId="{2A980C68-BEE3-4279-9E02-9F87C33601FC}" type="presParOf" srcId="{940CECDB-E022-4B9F-9922-5711741629D0}" destId="{ACB49DAE-8232-404F-8569-1DCFD7DB43DD}" srcOrd="1" destOrd="0" presId="urn:microsoft.com/office/officeart/2005/8/layout/chevron2"/>
    <dgm:cxn modelId="{3DB4393F-9CCD-456A-8B1D-250C9103F135}" type="presParOf" srcId="{47CB4FCD-E517-46CA-B4D2-95EF21C4DA7E}" destId="{554C9757-4844-4F6E-835D-724A521FBBED}" srcOrd="1" destOrd="0" presId="urn:microsoft.com/office/officeart/2005/8/layout/chevron2"/>
    <dgm:cxn modelId="{D91E87C3-9E79-49C3-8FEC-C92CBA698811}" type="presParOf" srcId="{47CB4FCD-E517-46CA-B4D2-95EF21C4DA7E}" destId="{0583B190-AD52-42D6-98D3-D45CE9E3B6EE}" srcOrd="2" destOrd="0" presId="urn:microsoft.com/office/officeart/2005/8/layout/chevron2"/>
    <dgm:cxn modelId="{70308593-2015-4752-AD10-5EC8FB241FA2}" type="presParOf" srcId="{0583B190-AD52-42D6-98D3-D45CE9E3B6EE}" destId="{74E0B9A4-1DA1-48D7-B52D-CCF9A1C56493}" srcOrd="0" destOrd="0" presId="urn:microsoft.com/office/officeart/2005/8/layout/chevron2"/>
    <dgm:cxn modelId="{38D7B64E-59DA-4B81-8246-4773FE2847CC}" type="presParOf" srcId="{0583B190-AD52-42D6-98D3-D45CE9E3B6EE}" destId="{BEE6C54B-0E84-4767-B378-08C6B00A58B2}" srcOrd="1" destOrd="0" presId="urn:microsoft.com/office/officeart/2005/8/layout/chevron2"/>
    <dgm:cxn modelId="{87F6C83C-44D1-4F0E-B217-A1C51343E1F1}" type="presParOf" srcId="{47CB4FCD-E517-46CA-B4D2-95EF21C4DA7E}" destId="{73153183-B454-4E69-B209-1FF9A47C99BC}" srcOrd="3" destOrd="0" presId="urn:microsoft.com/office/officeart/2005/8/layout/chevron2"/>
    <dgm:cxn modelId="{5B345773-946D-49D4-8075-8FD1C02CA559}" type="presParOf" srcId="{47CB4FCD-E517-46CA-B4D2-95EF21C4DA7E}" destId="{012895C1-79A9-4938-8C2D-1D8682304F30}" srcOrd="4" destOrd="0" presId="urn:microsoft.com/office/officeart/2005/8/layout/chevron2"/>
    <dgm:cxn modelId="{B1DB9744-549B-42A0-813A-B56676DD50FF}" type="presParOf" srcId="{012895C1-79A9-4938-8C2D-1D8682304F30}" destId="{9DDD89AD-E42D-4511-B476-B98F269EE3A9}" srcOrd="0" destOrd="0" presId="urn:microsoft.com/office/officeart/2005/8/layout/chevron2"/>
    <dgm:cxn modelId="{66D10D81-269D-483A-8101-666B9EFA03BF}" type="presParOf" srcId="{012895C1-79A9-4938-8C2D-1D8682304F30}" destId="{1BF8704E-D0BA-4939-A01E-18BB2EB8CA0C}"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es-ES"/>
          </a:p>
        </p:txBody>
      </p:sp>
      <p:sp>
        <p:nvSpPr>
          <p:cNvPr id="3584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s-ES"/>
          </a:p>
        </p:txBody>
      </p:sp>
      <p:sp>
        <p:nvSpPr>
          <p:cNvPr id="501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 noProof="0" smtClean="0"/>
              <a:t>Haga clic para modificar el estilo de texto del patrón</a:t>
            </a:r>
          </a:p>
          <a:p>
            <a:pPr lvl="1"/>
            <a:r>
              <a:rPr lang="es-ES" noProof="0" smtClean="0"/>
              <a:t>Segundo nivel</a:t>
            </a:r>
          </a:p>
          <a:p>
            <a:pPr lvl="2"/>
            <a:r>
              <a:rPr lang="es-ES" noProof="0" smtClean="0"/>
              <a:t>Tercer nivel</a:t>
            </a:r>
          </a:p>
          <a:p>
            <a:pPr lvl="3"/>
            <a:r>
              <a:rPr lang="es-ES" noProof="0" smtClean="0"/>
              <a:t>Cuarto nivel</a:t>
            </a:r>
          </a:p>
          <a:p>
            <a:pPr lvl="4"/>
            <a:r>
              <a:rPr lang="es-ES" noProof="0" smtClean="0"/>
              <a:t>Quinto nivel</a:t>
            </a:r>
          </a:p>
        </p:txBody>
      </p:sp>
      <p:sp>
        <p:nvSpPr>
          <p:cNvPr id="3584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es-ES"/>
          </a:p>
        </p:txBody>
      </p:sp>
      <p:sp>
        <p:nvSpPr>
          <p:cNvPr id="3584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19B3A2D-5888-4342-9341-3699D0FD001C}" type="slidenum">
              <a:rPr lang="es-ES" altLang="es-ES"/>
              <a:pPr/>
              <a:t>‹Nº›</a:t>
            </a:fld>
            <a:endParaRPr lang="es-ES" altLang="es-ES"/>
          </a:p>
        </p:txBody>
      </p:sp>
    </p:spTree>
    <p:extLst>
      <p:ext uri="{BB962C8B-B14F-4D97-AF65-F5344CB8AC3E}">
        <p14:creationId xmlns:p14="http://schemas.microsoft.com/office/powerpoint/2010/main" val="308087223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A56FF14-DDB7-4F84-B638-105F3146A913}" type="slidenum">
              <a:rPr lang="es-ES" altLang="es-ES"/>
              <a:pPr eaLnBrk="1" hangingPunct="1"/>
              <a:t>10</a:t>
            </a:fld>
            <a:endParaRPr lang="es-ES" altLang="es-ES"/>
          </a:p>
        </p:txBody>
      </p:sp>
      <p:sp>
        <p:nvSpPr>
          <p:cNvPr id="51203" name="Rectangle 3"/>
          <p:cNvSpPr txBox="1">
            <a:spLocks noGrp="1" noChangeArrowheads="1"/>
          </p:cNvSpPr>
          <p:nvPr/>
        </p:nvSpPr>
        <p:spPr bwMode="auto">
          <a:xfrm>
            <a:off x="2971800" y="8686800"/>
            <a:ext cx="520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b"/>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fld id="{65CC6FF1-5E54-4A5B-A35B-0085183F3894}" type="slidenum">
              <a:rPr lang="en-GB" altLang="es-ES" sz="1200">
                <a:latin typeface="Times New Roman" panose="02020603050405020304" pitchFamily="18" charset="0"/>
              </a:rPr>
              <a:pPr algn="r"/>
              <a:t>10</a:t>
            </a:fld>
            <a:endParaRPr lang="en-US" altLang="es-ES" sz="1200">
              <a:latin typeface="Times New Roman" panose="02020603050405020304" pitchFamily="18" charset="0"/>
            </a:endParaRPr>
          </a:p>
        </p:txBody>
      </p:sp>
      <p:sp>
        <p:nvSpPr>
          <p:cNvPr id="51204" name="Rectangle 4"/>
          <p:cNvSpPr>
            <a:spLocks noGrp="1" noRot="1" noChangeAspect="1" noChangeArrowheads="1" noTextEdit="1"/>
          </p:cNvSpPr>
          <p:nvPr>
            <p:ph type="sldImg"/>
          </p:nvPr>
        </p:nvSpPr>
        <p:spPr>
          <a:xfrm>
            <a:off x="4191000" y="455613"/>
            <a:ext cx="2541588" cy="1906587"/>
          </a:xfrm>
          <a:ln/>
        </p:spPr>
      </p:sp>
      <p:sp>
        <p:nvSpPr>
          <p:cNvPr id="51205" name="Rectangle 5"/>
          <p:cNvSpPr>
            <a:spLocks noGrp="1" noChangeArrowheads="1"/>
          </p:cNvSpPr>
          <p:nvPr>
            <p:ph type="body" idx="1"/>
          </p:nvPr>
        </p:nvSpPr>
        <p:spPr>
          <a:xfrm>
            <a:off x="177800" y="2527300"/>
            <a:ext cx="6424613" cy="59864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altLang="es-ES" smtClean="0"/>
              <a:t>Slide Title: Pressure on IT</a:t>
            </a:r>
          </a:p>
          <a:p>
            <a:pPr eaLnBrk="1" hangingPunct="1"/>
            <a:r>
              <a:rPr lang="en-GB" altLang="es-ES" smtClean="0"/>
              <a:t>Keywords: IT, challenges, pressure</a:t>
            </a:r>
          </a:p>
          <a:p>
            <a:pPr eaLnBrk="1" hangingPunct="1"/>
            <a:r>
              <a:rPr lang="en-GB" altLang="es-ES" smtClean="0"/>
              <a:t>Key Message: The kinds of pressure IT infrastructures.</a:t>
            </a:r>
          </a:p>
          <a:p>
            <a:pPr eaLnBrk="1" hangingPunct="1"/>
            <a:r>
              <a:rPr lang="en-GB" altLang="es-ES" smtClean="0"/>
              <a:t>Slide Builds: 1</a:t>
            </a:r>
          </a:p>
          <a:p>
            <a:pPr eaLnBrk="1" hangingPunct="1"/>
            <a:r>
              <a:rPr lang="en-GB" altLang="es-ES" smtClean="0"/>
              <a:t>Slide Script: </a:t>
            </a:r>
          </a:p>
          <a:p>
            <a:pPr eaLnBrk="1" hangingPunct="1"/>
            <a:endParaRPr lang="en-GB" altLang="es-ES" smtClean="0"/>
          </a:p>
          <a:p>
            <a:pPr eaLnBrk="1" hangingPunct="1"/>
            <a:r>
              <a:rPr lang="en-GB" altLang="es-ES" smtClean="0"/>
              <a:t>We feel that there are positive pressures and there are negative pressures on the typical IT infrastructure. The positive, such as customer connection or end user productivity, usually result in more money and business productivity. The negative, such as cost reduction or regulatory compliance, represent the pressures that are generally more reactionary measures than proactive. </a:t>
            </a:r>
          </a:p>
          <a:p>
            <a:pPr eaLnBrk="1" hangingPunct="1"/>
            <a:endParaRPr lang="en-GB" altLang="es-ES" smtClean="0"/>
          </a:p>
          <a:p>
            <a:pPr eaLnBrk="1" hangingPunct="1"/>
            <a:r>
              <a:rPr lang="en-GB" altLang="es-ES" smtClean="0"/>
              <a:t>Slide Transition: </a:t>
            </a:r>
          </a:p>
          <a:p>
            <a:pPr eaLnBrk="1" hangingPunct="1"/>
            <a:r>
              <a:rPr lang="en-GB" altLang="es-ES" smtClean="0"/>
              <a:t>Slide Comment: </a:t>
            </a:r>
          </a:p>
          <a:p>
            <a:pPr eaLnBrk="1" hangingPunct="1"/>
            <a:r>
              <a:rPr lang="en-GB" altLang="es-ES" smtClean="0"/>
              <a:t>Additional Information: </a:t>
            </a:r>
          </a:p>
          <a:p>
            <a:pPr eaLnBrk="1" hangingPunct="1"/>
            <a:r>
              <a:rPr lang="en-GB" altLang="es-ES" smtClean="0"/>
              <a:t>www.microsoft.com</a:t>
            </a:r>
          </a:p>
          <a:p>
            <a:pPr eaLnBrk="1" hangingPunct="1"/>
            <a:endParaRPr lang="en-US" altLang="es-ES" smtClean="0"/>
          </a:p>
        </p:txBody>
      </p:sp>
    </p:spTree>
    <p:extLst>
      <p:ext uri="{BB962C8B-B14F-4D97-AF65-F5344CB8AC3E}">
        <p14:creationId xmlns:p14="http://schemas.microsoft.com/office/powerpoint/2010/main" val="1665421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3FF14621-ED74-4870-BAD3-05A9C472A256}" type="slidenum">
              <a:rPr lang="es-ES" altLang="es-ES"/>
              <a:pPr eaLnBrk="1" hangingPunct="1"/>
              <a:t>139</a:t>
            </a:fld>
            <a:endParaRPr lang="es-ES" altLang="es-ES"/>
          </a:p>
        </p:txBody>
      </p:sp>
      <p:sp>
        <p:nvSpPr>
          <p:cNvPr id="67587" name="Rectangle 2"/>
          <p:cNvSpPr>
            <a:spLocks noGrp="1" noRot="1" noChangeAspect="1" noChangeArrowheads="1" noTextEdit="1"/>
          </p:cNvSpPr>
          <p:nvPr>
            <p:ph type="sldImg"/>
          </p:nvPr>
        </p:nvSpPr>
        <p:spPr>
          <a:ln/>
        </p:spPr>
      </p:sp>
    </p:spTree>
    <p:extLst>
      <p:ext uri="{BB962C8B-B14F-4D97-AF65-F5344CB8AC3E}">
        <p14:creationId xmlns:p14="http://schemas.microsoft.com/office/powerpoint/2010/main" val="1602641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B2F2F57-2D81-48F7-B191-A6FA784922D6}" type="slidenum">
              <a:rPr lang="es-ES" altLang="es-ES"/>
              <a:pPr eaLnBrk="1" hangingPunct="1"/>
              <a:t>140</a:t>
            </a:fld>
            <a:endParaRPr lang="es-ES" altLang="es-ES"/>
          </a:p>
        </p:txBody>
      </p:sp>
      <p:sp>
        <p:nvSpPr>
          <p:cNvPr id="66563" name="Rectangle 2"/>
          <p:cNvSpPr>
            <a:spLocks noGrp="1" noRot="1" noChangeAspect="1" noChangeArrowheads="1" noTextEdit="1"/>
          </p:cNvSpPr>
          <p:nvPr>
            <p:ph type="sldImg"/>
          </p:nvPr>
        </p:nvSpPr>
        <p:spPr>
          <a:ln/>
        </p:spPr>
      </p:sp>
    </p:spTree>
    <p:extLst>
      <p:ext uri="{BB962C8B-B14F-4D97-AF65-F5344CB8AC3E}">
        <p14:creationId xmlns:p14="http://schemas.microsoft.com/office/powerpoint/2010/main" val="4287961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4"/>
          <p:cNvSpPr>
            <a:spLocks noGrp="1" noChangeArrowheads="1"/>
          </p:cNvSpPr>
          <p:nvPr>
            <p:ph type="dt" sz="half" idx="10"/>
          </p:nvPr>
        </p:nvSpPr>
        <p:spPr>
          <a:ln/>
        </p:spPr>
        <p:txBody>
          <a:bodyPr/>
          <a:lstStyle>
            <a:lvl1pPr>
              <a:defRPr/>
            </a:lvl1pPr>
          </a:lstStyle>
          <a:p>
            <a:pPr>
              <a:defRPr/>
            </a:pPr>
            <a:endParaRPr lang="es-ES"/>
          </a:p>
        </p:txBody>
      </p:sp>
      <p:sp>
        <p:nvSpPr>
          <p:cNvPr id="5" name="Rectangle 5"/>
          <p:cNvSpPr>
            <a:spLocks noGrp="1" noChangeArrowheads="1"/>
          </p:cNvSpPr>
          <p:nvPr>
            <p:ph type="ftr" sz="quarter" idx="11"/>
          </p:nvPr>
        </p:nvSpPr>
        <p:spPr>
          <a:ln/>
        </p:spPr>
        <p:txBody>
          <a:bodyPr/>
          <a:lstStyle>
            <a:lvl1pPr>
              <a:defRPr/>
            </a:lvl1pPr>
          </a:lstStyle>
          <a:p>
            <a:pPr>
              <a:defRPr/>
            </a:pPr>
            <a:endParaRPr lang="es-ES"/>
          </a:p>
        </p:txBody>
      </p:sp>
    </p:spTree>
    <p:extLst>
      <p:ext uri="{BB962C8B-B14F-4D97-AF65-F5344CB8AC3E}">
        <p14:creationId xmlns:p14="http://schemas.microsoft.com/office/powerpoint/2010/main" val="13175563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4"/>
          <p:cNvSpPr>
            <a:spLocks noGrp="1" noChangeArrowheads="1"/>
          </p:cNvSpPr>
          <p:nvPr>
            <p:ph type="dt" sz="half" idx="10"/>
          </p:nvPr>
        </p:nvSpPr>
        <p:spPr>
          <a:ln/>
        </p:spPr>
        <p:txBody>
          <a:bodyPr/>
          <a:lstStyle>
            <a:lvl1pPr>
              <a:defRPr/>
            </a:lvl1pPr>
          </a:lstStyle>
          <a:p>
            <a:pPr>
              <a:defRPr/>
            </a:pPr>
            <a:endParaRPr lang="es-ES"/>
          </a:p>
        </p:txBody>
      </p:sp>
      <p:sp>
        <p:nvSpPr>
          <p:cNvPr id="5" name="Rectangle 5"/>
          <p:cNvSpPr>
            <a:spLocks noGrp="1" noChangeArrowheads="1"/>
          </p:cNvSpPr>
          <p:nvPr>
            <p:ph type="ftr" sz="quarter" idx="11"/>
          </p:nvPr>
        </p:nvSpPr>
        <p:spPr>
          <a:ln/>
        </p:spPr>
        <p:txBody>
          <a:bodyPr/>
          <a:lstStyle>
            <a:lvl1pPr>
              <a:defRPr/>
            </a:lvl1pPr>
          </a:lstStyle>
          <a:p>
            <a:pPr>
              <a:defRPr/>
            </a:pPr>
            <a:endParaRPr lang="es-ES"/>
          </a:p>
        </p:txBody>
      </p:sp>
    </p:spTree>
    <p:extLst>
      <p:ext uri="{BB962C8B-B14F-4D97-AF65-F5344CB8AC3E}">
        <p14:creationId xmlns:p14="http://schemas.microsoft.com/office/powerpoint/2010/main" val="148078147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101378" name="Rectangle 2"/>
          <p:cNvSpPr>
            <a:spLocks noGrp="1" noChangeArrowheads="1"/>
          </p:cNvSpPr>
          <p:nvPr>
            <p:ph type="ctrTitle"/>
          </p:nvPr>
        </p:nvSpPr>
        <p:spPr bwMode="auto">
          <a:xfrm>
            <a:off x="687388" y="1420813"/>
            <a:ext cx="7772400" cy="1409700"/>
          </a:xfrm>
          <a:prstGeom prst="rect">
            <a:avLst/>
          </a:prstGeom>
          <a:noFill/>
          <a:ln>
            <a:miter lim="800000"/>
            <a:headEnd/>
            <a:tailEnd/>
          </a:ln>
        </p:spPr>
        <p:txBody>
          <a:bodyPr vert="horz" wrap="square" lIns="91440" tIns="45720" rIns="91440" bIns="45720" numCol="1" anchor="ctr" anchorCtr="0" compatLnSpc="1">
            <a:prstTxWarp prst="textNoShape">
              <a:avLst/>
            </a:prstTxWarp>
            <a:spAutoFit/>
          </a:bodyPr>
          <a:lstStyle>
            <a:lvl1pPr>
              <a:defRPr>
                <a:solidFill>
                  <a:schemeClr val="tx1"/>
                </a:solidFill>
              </a:defRPr>
            </a:lvl1pPr>
          </a:lstStyle>
          <a:p>
            <a:r>
              <a:rPr lang="en-US"/>
              <a:t>Click to edit Master title style</a:t>
            </a:r>
          </a:p>
        </p:txBody>
      </p:sp>
      <p:sp>
        <p:nvSpPr>
          <p:cNvPr id="101379" name="Rectangle 3"/>
          <p:cNvSpPr>
            <a:spLocks noGrp="1" noChangeArrowheads="1"/>
          </p:cNvSpPr>
          <p:nvPr>
            <p:ph type="subTitle" idx="1"/>
          </p:nvPr>
        </p:nvSpPr>
        <p:spPr bwMode="auto">
          <a:xfrm>
            <a:off x="687388" y="3725863"/>
            <a:ext cx="7861300" cy="585787"/>
          </a:xfrm>
          <a:prstGeom prst="rect">
            <a:avLst/>
          </a:prstGeom>
          <a:noFill/>
          <a:ln>
            <a:miter lim="800000"/>
            <a:headEnd/>
            <a:tailEnd/>
          </a:ln>
        </p:spPr>
        <p:txBody>
          <a:bodyPr vert="horz" wrap="square" lIns="91440" tIns="45720" rIns="91440" bIns="45720" numCol="1" anchor="t" anchorCtr="0" compatLnSpc="1">
            <a:prstTxWarp prst="textNoShape">
              <a:avLst/>
            </a:prstTxWarp>
            <a:spAutoFit/>
          </a:bodyPr>
          <a:lstStyle>
            <a:lvl1pPr marL="0" indent="0">
              <a:buFont typeface="Wingdings" pitchFamily="2" charset="2"/>
              <a:buNone/>
              <a:defRPr sz="3600"/>
            </a:lvl1pPr>
          </a:lstStyle>
          <a:p>
            <a:r>
              <a:rPr lang="en-US"/>
              <a:t>Click to edit Master subtitle style</a:t>
            </a:r>
          </a:p>
        </p:txBody>
      </p:sp>
    </p:spTree>
    <p:extLst>
      <p:ext uri="{BB962C8B-B14F-4D97-AF65-F5344CB8AC3E}">
        <p14:creationId xmlns:p14="http://schemas.microsoft.com/office/powerpoint/2010/main" val="23424866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a:xfrm>
            <a:off x="457200" y="1600200"/>
            <a:ext cx="8229600" cy="4525963"/>
          </a:xfrm>
          <a:prstGeom prst="rect">
            <a:avLst/>
          </a:prstGeo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Tree>
    <p:extLst>
      <p:ext uri="{BB962C8B-B14F-4D97-AF65-F5344CB8AC3E}">
        <p14:creationId xmlns:p14="http://schemas.microsoft.com/office/powerpoint/2010/main" val="12332850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Tree>
    <p:extLst>
      <p:ext uri="{BB962C8B-B14F-4D97-AF65-F5344CB8AC3E}">
        <p14:creationId xmlns:p14="http://schemas.microsoft.com/office/powerpoint/2010/main" val="2599901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Tree>
    <p:extLst>
      <p:ext uri="{BB962C8B-B14F-4D97-AF65-F5344CB8AC3E}">
        <p14:creationId xmlns:p14="http://schemas.microsoft.com/office/powerpoint/2010/main" val="176005136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Tree>
    <p:extLst>
      <p:ext uri="{BB962C8B-B14F-4D97-AF65-F5344CB8AC3E}">
        <p14:creationId xmlns:p14="http://schemas.microsoft.com/office/powerpoint/2010/main" val="33766465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smtClean="0"/>
              <a:t>Haga clic para modificar el estilo de título del patrón</a:t>
            </a:r>
            <a:endParaRPr lang="es-ES"/>
          </a:p>
        </p:txBody>
      </p:sp>
    </p:spTree>
    <p:extLst>
      <p:ext uri="{BB962C8B-B14F-4D97-AF65-F5344CB8AC3E}">
        <p14:creationId xmlns:p14="http://schemas.microsoft.com/office/powerpoint/2010/main" val="23491669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677220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a:prstGeom prst="rect">
            <a:avLst/>
          </a:prstGeo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Tree>
    <p:extLst>
      <p:ext uri="{BB962C8B-B14F-4D97-AF65-F5344CB8AC3E}">
        <p14:creationId xmlns:p14="http://schemas.microsoft.com/office/powerpoint/2010/main" val="41153910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a:prstGeom prst="rect">
            <a:avLst/>
          </a:prstGeo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smtClean="0"/>
          </a:p>
        </p:txBody>
      </p:sp>
      <p:sp>
        <p:nvSpPr>
          <p:cNvPr id="4" name="3 Marcador de texto"/>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Tree>
    <p:extLst>
      <p:ext uri="{BB962C8B-B14F-4D97-AF65-F5344CB8AC3E}">
        <p14:creationId xmlns:p14="http://schemas.microsoft.com/office/powerpoint/2010/main" val="8509109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
        <p:nvSpPr>
          <p:cNvPr id="4" name="Rectangle 4"/>
          <p:cNvSpPr>
            <a:spLocks noGrp="1" noChangeArrowheads="1"/>
          </p:cNvSpPr>
          <p:nvPr>
            <p:ph type="dt" sz="half" idx="10"/>
          </p:nvPr>
        </p:nvSpPr>
        <p:spPr>
          <a:ln/>
        </p:spPr>
        <p:txBody>
          <a:bodyPr/>
          <a:lstStyle>
            <a:lvl1pPr>
              <a:defRPr/>
            </a:lvl1pPr>
          </a:lstStyle>
          <a:p>
            <a:pPr>
              <a:defRPr/>
            </a:pPr>
            <a:endParaRPr lang="es-ES"/>
          </a:p>
        </p:txBody>
      </p:sp>
      <p:sp>
        <p:nvSpPr>
          <p:cNvPr id="5" name="Rectangle 5"/>
          <p:cNvSpPr>
            <a:spLocks noGrp="1" noChangeArrowheads="1"/>
          </p:cNvSpPr>
          <p:nvPr>
            <p:ph type="ftr" sz="quarter" idx="11"/>
          </p:nvPr>
        </p:nvSpPr>
        <p:spPr>
          <a:ln/>
        </p:spPr>
        <p:txBody>
          <a:bodyPr/>
          <a:lstStyle>
            <a:lvl1pPr>
              <a:defRPr/>
            </a:lvl1pPr>
          </a:lstStyle>
          <a:p>
            <a:pPr>
              <a:defRPr/>
            </a:pPr>
            <a:endParaRPr lang="es-ES"/>
          </a:p>
        </p:txBody>
      </p:sp>
    </p:spTree>
    <p:extLst>
      <p:ext uri="{BB962C8B-B14F-4D97-AF65-F5344CB8AC3E}">
        <p14:creationId xmlns:p14="http://schemas.microsoft.com/office/powerpoint/2010/main" val="30032062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1600200"/>
            <a:ext cx="8229600" cy="4525963"/>
          </a:xfrm>
          <a:prstGeom prst="rect">
            <a:avLst/>
          </a:prstGeo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Tree>
    <p:extLst>
      <p:ext uri="{BB962C8B-B14F-4D97-AF65-F5344CB8AC3E}">
        <p14:creationId xmlns:p14="http://schemas.microsoft.com/office/powerpoint/2010/main" val="13179147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a:prstGeom prst="rect">
            <a:avLst/>
          </a:prstGeo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38"/>
            <a:ext cx="6019800" cy="5851525"/>
          </a:xfrm>
          <a:prstGeom prst="rect">
            <a:avLst/>
          </a:prstGeo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Tree>
    <p:extLst>
      <p:ext uri="{BB962C8B-B14F-4D97-AF65-F5344CB8AC3E}">
        <p14:creationId xmlns:p14="http://schemas.microsoft.com/office/powerpoint/2010/main" val="31506177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bwMode="lt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5234" name="Rectangle 2"/>
          <p:cNvSpPr>
            <a:spLocks noGrp="1" noChangeArrowheads="1"/>
          </p:cNvSpPr>
          <p:nvPr>
            <p:ph type="ctrTitle"/>
          </p:nvPr>
        </p:nvSpPr>
        <p:spPr bwMode="black">
          <a:xfrm>
            <a:off x="609600" y="2667000"/>
            <a:ext cx="7772400" cy="990600"/>
          </a:xfrm>
          <a:effectLst>
            <a:outerShdw dist="53882" dir="2700000" algn="ctr" rotWithShape="0">
              <a:srgbClr val="000000"/>
            </a:outerShdw>
          </a:effectLst>
        </p:spPr>
        <p:txBody>
          <a:bodyPr/>
          <a:lstStyle>
            <a:lvl1pPr>
              <a:defRPr sz="4800" b="1">
                <a:solidFill>
                  <a:schemeClr val="tx1"/>
                </a:solidFill>
              </a:defRPr>
            </a:lvl1pPr>
          </a:lstStyle>
          <a:p>
            <a:pPr lvl="0"/>
            <a:r>
              <a:rPr lang="es-ES" altLang="es-ES" noProof="0" smtClean="0"/>
              <a:t>Haga clic para modificar el estilo de título del patrón</a:t>
            </a:r>
          </a:p>
        </p:txBody>
      </p:sp>
      <p:sp>
        <p:nvSpPr>
          <p:cNvPr id="95235" name="Rectangle 3"/>
          <p:cNvSpPr>
            <a:spLocks noGrp="1" noChangeArrowheads="1"/>
          </p:cNvSpPr>
          <p:nvPr>
            <p:ph type="subTitle" idx="1"/>
          </p:nvPr>
        </p:nvSpPr>
        <p:spPr bwMode="black">
          <a:xfrm>
            <a:off x="1295400" y="3962400"/>
            <a:ext cx="6400800" cy="685800"/>
          </a:xfrm>
        </p:spPr>
        <p:txBody>
          <a:bodyPr/>
          <a:lstStyle>
            <a:lvl1pPr marL="0" indent="0" algn="ctr">
              <a:buFontTx/>
              <a:buNone/>
              <a:defRPr sz="2800">
                <a:solidFill>
                  <a:schemeClr val="tx2"/>
                </a:solidFill>
              </a:defRPr>
            </a:lvl1pPr>
          </a:lstStyle>
          <a:p>
            <a:pPr lvl="0"/>
            <a:r>
              <a:rPr lang="es-ES" altLang="es-ES" noProof="0" smtClean="0"/>
              <a:t>Haga clic para modificar el estilo de subtítulo del patrón</a:t>
            </a:r>
          </a:p>
        </p:txBody>
      </p:sp>
      <p:sp>
        <p:nvSpPr>
          <p:cNvPr id="95236" name="Rectangle 4"/>
          <p:cNvSpPr>
            <a:spLocks noGrp="1" noChangeArrowheads="1"/>
          </p:cNvSpPr>
          <p:nvPr>
            <p:ph type="dt" sz="half" idx="2"/>
          </p:nvPr>
        </p:nvSpPr>
        <p:spPr bwMode="black">
          <a:xfrm>
            <a:off x="457200" y="6245225"/>
            <a:ext cx="2133600" cy="476250"/>
          </a:xfrm>
        </p:spPr>
        <p:txBody>
          <a:bodyPr/>
          <a:lstStyle>
            <a:lvl1pPr>
              <a:defRPr/>
            </a:lvl1pPr>
          </a:lstStyle>
          <a:p>
            <a:fld id="{DDB9CA9C-6022-4CEC-BE56-9EE2270606AF}" type="datetimeFigureOut">
              <a:rPr lang="es-ES" altLang="es-ES"/>
              <a:pPr/>
              <a:t>06/11/2014</a:t>
            </a:fld>
            <a:endParaRPr lang="es-ES" altLang="es-ES"/>
          </a:p>
        </p:txBody>
      </p:sp>
      <p:sp>
        <p:nvSpPr>
          <p:cNvPr id="95237" name="Rectangle 5"/>
          <p:cNvSpPr>
            <a:spLocks noGrp="1" noChangeArrowheads="1"/>
          </p:cNvSpPr>
          <p:nvPr>
            <p:ph type="ftr" sz="quarter" idx="3"/>
          </p:nvPr>
        </p:nvSpPr>
        <p:spPr bwMode="black">
          <a:xfrm>
            <a:off x="3124200" y="6245225"/>
            <a:ext cx="2895600" cy="476250"/>
          </a:xfrm>
        </p:spPr>
        <p:txBody>
          <a:bodyPr/>
          <a:lstStyle>
            <a:lvl1pPr>
              <a:defRPr/>
            </a:lvl1pPr>
          </a:lstStyle>
          <a:p>
            <a:endParaRPr lang="es-ES" altLang="es-ES"/>
          </a:p>
        </p:txBody>
      </p:sp>
      <p:sp>
        <p:nvSpPr>
          <p:cNvPr id="95238" name="Rectangle 6"/>
          <p:cNvSpPr>
            <a:spLocks noGrp="1" noChangeArrowheads="1"/>
          </p:cNvSpPr>
          <p:nvPr>
            <p:ph type="sldNum" sz="quarter" idx="4"/>
          </p:nvPr>
        </p:nvSpPr>
        <p:spPr bwMode="black">
          <a:xfrm>
            <a:off x="6553200" y="6245225"/>
            <a:ext cx="21336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cs typeface="Arial" panose="020B0604020202020204" pitchFamily="34" charset="0"/>
              </a:defRPr>
            </a:lvl1pPr>
          </a:lstStyle>
          <a:p>
            <a:fld id="{8AA6E74C-BBED-4247-B81F-7155CE381976}" type="slidenum">
              <a:rPr lang="es-ES" altLang="es-ES"/>
              <a:pPr/>
              <a:t>‹Nº›</a:t>
            </a:fld>
            <a:endParaRPr lang="es-ES" altLang="es-ES">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lvl1pPr>
              <a:defRPr/>
            </a:lvl1pPr>
          </a:lstStyle>
          <a:p>
            <a:fld id="{7E16BBD3-A0A1-4821-85F9-8248B227BD86}" type="datetimeFigureOut">
              <a:rPr lang="es-ES" altLang="es-ES"/>
              <a:pPr/>
              <a:t>06/11/2014</a:t>
            </a:fld>
            <a:endParaRPr lang="es-ES" altLang="es-ES"/>
          </a:p>
        </p:txBody>
      </p:sp>
      <p:sp>
        <p:nvSpPr>
          <p:cNvPr id="5" name="Marcador de pie de página 4"/>
          <p:cNvSpPr>
            <a:spLocks noGrp="1"/>
          </p:cNvSpPr>
          <p:nvPr>
            <p:ph type="ftr" sz="quarter" idx="11"/>
          </p:nvPr>
        </p:nvSpPr>
        <p:spPr/>
        <p:txBody>
          <a:bodyPr/>
          <a:lstStyle>
            <a:lvl1pPr>
              <a:defRPr/>
            </a:lvl1pPr>
          </a:lstStyle>
          <a:p>
            <a:endParaRPr lang="es-ES" altLang="es-ES"/>
          </a:p>
        </p:txBody>
      </p:sp>
    </p:spTree>
    <p:extLst>
      <p:ext uri="{BB962C8B-B14F-4D97-AF65-F5344CB8AC3E}">
        <p14:creationId xmlns:p14="http://schemas.microsoft.com/office/powerpoint/2010/main" val="27461846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709738"/>
            <a:ext cx="7886700" cy="2852737"/>
          </a:xfrm>
        </p:spPr>
        <p:txBody>
          <a:bodyPr anchor="b"/>
          <a:lstStyle>
            <a:lvl1pPr>
              <a:defRPr sz="6000"/>
            </a:lvl1p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lvl1pPr>
              <a:defRPr/>
            </a:lvl1pPr>
          </a:lstStyle>
          <a:p>
            <a:fld id="{63F2C1EF-1BAD-496C-B107-6DB4EC5D3B01}" type="datetimeFigureOut">
              <a:rPr lang="es-ES" altLang="es-ES"/>
              <a:pPr/>
              <a:t>06/11/2014</a:t>
            </a:fld>
            <a:endParaRPr lang="es-ES" altLang="es-ES"/>
          </a:p>
        </p:txBody>
      </p:sp>
      <p:sp>
        <p:nvSpPr>
          <p:cNvPr id="5" name="Marcador de pie de página 4"/>
          <p:cNvSpPr>
            <a:spLocks noGrp="1"/>
          </p:cNvSpPr>
          <p:nvPr>
            <p:ph type="ftr" sz="quarter" idx="11"/>
          </p:nvPr>
        </p:nvSpPr>
        <p:spPr/>
        <p:txBody>
          <a:bodyPr/>
          <a:lstStyle>
            <a:lvl1pPr>
              <a:defRPr/>
            </a:lvl1pPr>
          </a:lstStyle>
          <a:p>
            <a:endParaRPr lang="es-ES" altLang="es-ES"/>
          </a:p>
        </p:txBody>
      </p:sp>
    </p:spTree>
    <p:extLst>
      <p:ext uri="{BB962C8B-B14F-4D97-AF65-F5344CB8AC3E}">
        <p14:creationId xmlns:p14="http://schemas.microsoft.com/office/powerpoint/2010/main" val="393180240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sz="half" idx="1"/>
          </p:nvPr>
        </p:nvSpPr>
        <p:spPr>
          <a:xfrm>
            <a:off x="457200" y="1295400"/>
            <a:ext cx="4038600" cy="4830763"/>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contenido 3"/>
          <p:cNvSpPr>
            <a:spLocks noGrp="1"/>
          </p:cNvSpPr>
          <p:nvPr>
            <p:ph sz="half" idx="2"/>
          </p:nvPr>
        </p:nvSpPr>
        <p:spPr>
          <a:xfrm>
            <a:off x="4648200" y="1295400"/>
            <a:ext cx="4038600" cy="4830763"/>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fecha 4"/>
          <p:cNvSpPr>
            <a:spLocks noGrp="1"/>
          </p:cNvSpPr>
          <p:nvPr>
            <p:ph type="dt" sz="half" idx="10"/>
          </p:nvPr>
        </p:nvSpPr>
        <p:spPr/>
        <p:txBody>
          <a:bodyPr/>
          <a:lstStyle>
            <a:lvl1pPr>
              <a:defRPr/>
            </a:lvl1pPr>
          </a:lstStyle>
          <a:p>
            <a:fld id="{9552CBE9-97FD-4404-BBBD-497DD17E5B37}" type="datetimeFigureOut">
              <a:rPr lang="es-ES" altLang="es-ES"/>
              <a:pPr/>
              <a:t>06/11/2014</a:t>
            </a:fld>
            <a:endParaRPr lang="es-ES" altLang="es-ES"/>
          </a:p>
        </p:txBody>
      </p:sp>
      <p:sp>
        <p:nvSpPr>
          <p:cNvPr id="6" name="Marcador de pie de página 5"/>
          <p:cNvSpPr>
            <a:spLocks noGrp="1"/>
          </p:cNvSpPr>
          <p:nvPr>
            <p:ph type="ftr" sz="quarter" idx="11"/>
          </p:nvPr>
        </p:nvSpPr>
        <p:spPr/>
        <p:txBody>
          <a:bodyPr/>
          <a:lstStyle>
            <a:lvl1pPr>
              <a:defRPr/>
            </a:lvl1pPr>
          </a:lstStyle>
          <a:p>
            <a:endParaRPr lang="es-ES" altLang="es-ES"/>
          </a:p>
        </p:txBody>
      </p:sp>
    </p:spTree>
    <p:extLst>
      <p:ext uri="{BB962C8B-B14F-4D97-AF65-F5344CB8AC3E}">
        <p14:creationId xmlns:p14="http://schemas.microsoft.com/office/powerpoint/2010/main" val="39158747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30238" y="365125"/>
            <a:ext cx="7886700" cy="1325563"/>
          </a:xfrm>
        </p:spPr>
        <p:txBody>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630238" y="2505075"/>
            <a:ext cx="386873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texto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4629150" y="2505075"/>
            <a:ext cx="38877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Marcador de fecha 6"/>
          <p:cNvSpPr>
            <a:spLocks noGrp="1"/>
          </p:cNvSpPr>
          <p:nvPr>
            <p:ph type="dt" sz="half" idx="10"/>
          </p:nvPr>
        </p:nvSpPr>
        <p:spPr/>
        <p:txBody>
          <a:bodyPr/>
          <a:lstStyle>
            <a:lvl1pPr>
              <a:defRPr/>
            </a:lvl1pPr>
          </a:lstStyle>
          <a:p>
            <a:fld id="{9545E1AF-9F1A-431B-8FD4-E606699572D5}" type="datetimeFigureOut">
              <a:rPr lang="es-ES" altLang="es-ES"/>
              <a:pPr/>
              <a:t>06/11/2014</a:t>
            </a:fld>
            <a:endParaRPr lang="es-ES" altLang="es-ES"/>
          </a:p>
        </p:txBody>
      </p:sp>
      <p:sp>
        <p:nvSpPr>
          <p:cNvPr id="8" name="Marcador de pie de página 7"/>
          <p:cNvSpPr>
            <a:spLocks noGrp="1"/>
          </p:cNvSpPr>
          <p:nvPr>
            <p:ph type="ftr" sz="quarter" idx="11"/>
          </p:nvPr>
        </p:nvSpPr>
        <p:spPr/>
        <p:txBody>
          <a:bodyPr/>
          <a:lstStyle>
            <a:lvl1pPr>
              <a:defRPr/>
            </a:lvl1pPr>
          </a:lstStyle>
          <a:p>
            <a:endParaRPr lang="es-ES" altLang="es-ES"/>
          </a:p>
        </p:txBody>
      </p:sp>
    </p:spTree>
    <p:extLst>
      <p:ext uri="{BB962C8B-B14F-4D97-AF65-F5344CB8AC3E}">
        <p14:creationId xmlns:p14="http://schemas.microsoft.com/office/powerpoint/2010/main" val="10678933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fecha 2"/>
          <p:cNvSpPr>
            <a:spLocks noGrp="1"/>
          </p:cNvSpPr>
          <p:nvPr>
            <p:ph type="dt" sz="half" idx="10"/>
          </p:nvPr>
        </p:nvSpPr>
        <p:spPr/>
        <p:txBody>
          <a:bodyPr/>
          <a:lstStyle>
            <a:lvl1pPr>
              <a:defRPr/>
            </a:lvl1pPr>
          </a:lstStyle>
          <a:p>
            <a:fld id="{7A01681C-8D39-41AB-ADC5-2CBB1FF1A198}" type="datetimeFigureOut">
              <a:rPr lang="es-ES" altLang="es-ES"/>
              <a:pPr/>
              <a:t>06/11/2014</a:t>
            </a:fld>
            <a:endParaRPr lang="es-ES" altLang="es-ES"/>
          </a:p>
        </p:txBody>
      </p:sp>
      <p:sp>
        <p:nvSpPr>
          <p:cNvPr id="4" name="Marcador de pie de página 3"/>
          <p:cNvSpPr>
            <a:spLocks noGrp="1"/>
          </p:cNvSpPr>
          <p:nvPr>
            <p:ph type="ftr" sz="quarter" idx="11"/>
          </p:nvPr>
        </p:nvSpPr>
        <p:spPr/>
        <p:txBody>
          <a:bodyPr/>
          <a:lstStyle>
            <a:lvl1pPr>
              <a:defRPr/>
            </a:lvl1pPr>
          </a:lstStyle>
          <a:p>
            <a:endParaRPr lang="es-ES" altLang="es-ES"/>
          </a:p>
        </p:txBody>
      </p:sp>
    </p:spTree>
    <p:extLst>
      <p:ext uri="{BB962C8B-B14F-4D97-AF65-F5344CB8AC3E}">
        <p14:creationId xmlns:p14="http://schemas.microsoft.com/office/powerpoint/2010/main" val="2826080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lvl1pPr>
              <a:defRPr/>
            </a:lvl1pPr>
          </a:lstStyle>
          <a:p>
            <a:fld id="{FD1431F8-5DC2-40BE-9479-2FB5E9FBDC95}" type="datetimeFigureOut">
              <a:rPr lang="es-ES" altLang="es-ES"/>
              <a:pPr/>
              <a:t>06/11/2014</a:t>
            </a:fld>
            <a:endParaRPr lang="es-ES" altLang="es-ES"/>
          </a:p>
        </p:txBody>
      </p:sp>
      <p:sp>
        <p:nvSpPr>
          <p:cNvPr id="3" name="Marcador de pie de página 2"/>
          <p:cNvSpPr>
            <a:spLocks noGrp="1"/>
          </p:cNvSpPr>
          <p:nvPr>
            <p:ph type="ftr" sz="quarter" idx="11"/>
          </p:nvPr>
        </p:nvSpPr>
        <p:spPr/>
        <p:txBody>
          <a:bodyPr/>
          <a:lstStyle>
            <a:lvl1pPr>
              <a:defRPr/>
            </a:lvl1pPr>
          </a:lstStyle>
          <a:p>
            <a:endParaRPr lang="es-ES" altLang="es-ES"/>
          </a:p>
        </p:txBody>
      </p:sp>
    </p:spTree>
    <p:extLst>
      <p:ext uri="{BB962C8B-B14F-4D97-AF65-F5344CB8AC3E}">
        <p14:creationId xmlns:p14="http://schemas.microsoft.com/office/powerpoint/2010/main" val="17772767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p:spPr>
        <p:txBody>
          <a:bodyPr anchor="b"/>
          <a:lstStyle>
            <a:lvl1pPr>
              <a:defRPr sz="3200"/>
            </a:lvl1pPr>
          </a:lstStyle>
          <a:p>
            <a:r>
              <a:rPr lang="es-ES" smtClean="0"/>
              <a:t>Haga clic para modificar el estilo de título del patrón</a:t>
            </a:r>
            <a:endParaRPr lang="es-ES"/>
          </a:p>
        </p:txBody>
      </p:sp>
      <p:sp>
        <p:nvSpPr>
          <p:cNvPr id="3" name="Marcador de contenido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tex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lvl1pPr>
              <a:defRPr/>
            </a:lvl1pPr>
          </a:lstStyle>
          <a:p>
            <a:fld id="{E2EE4E5D-3515-4324-A9B9-1E2404D503F6}" type="datetimeFigureOut">
              <a:rPr lang="es-ES" altLang="es-ES"/>
              <a:pPr/>
              <a:t>06/11/2014</a:t>
            </a:fld>
            <a:endParaRPr lang="es-ES" altLang="es-ES"/>
          </a:p>
        </p:txBody>
      </p:sp>
      <p:sp>
        <p:nvSpPr>
          <p:cNvPr id="6" name="Marcador de pie de página 5"/>
          <p:cNvSpPr>
            <a:spLocks noGrp="1"/>
          </p:cNvSpPr>
          <p:nvPr>
            <p:ph type="ftr" sz="quarter" idx="11"/>
          </p:nvPr>
        </p:nvSpPr>
        <p:spPr/>
        <p:txBody>
          <a:bodyPr/>
          <a:lstStyle>
            <a:lvl1pPr>
              <a:defRPr/>
            </a:lvl1pPr>
          </a:lstStyle>
          <a:p>
            <a:endParaRPr lang="es-ES" altLang="es-ES"/>
          </a:p>
        </p:txBody>
      </p:sp>
    </p:spTree>
    <p:extLst>
      <p:ext uri="{BB962C8B-B14F-4D97-AF65-F5344CB8AC3E}">
        <p14:creationId xmlns:p14="http://schemas.microsoft.com/office/powerpoint/2010/main" val="9628047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295400"/>
            <a:ext cx="4038600" cy="4830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295400"/>
            <a:ext cx="4038600" cy="4830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Rectangle 4"/>
          <p:cNvSpPr>
            <a:spLocks noGrp="1" noChangeArrowheads="1"/>
          </p:cNvSpPr>
          <p:nvPr>
            <p:ph type="dt" sz="half" idx="10"/>
          </p:nvPr>
        </p:nvSpPr>
        <p:spPr>
          <a:ln/>
        </p:spPr>
        <p:txBody>
          <a:bodyPr/>
          <a:lstStyle>
            <a:lvl1pPr>
              <a:defRPr/>
            </a:lvl1pPr>
          </a:lstStyle>
          <a:p>
            <a:pPr>
              <a:defRPr/>
            </a:pPr>
            <a:endParaRPr lang="es-ES"/>
          </a:p>
        </p:txBody>
      </p:sp>
      <p:sp>
        <p:nvSpPr>
          <p:cNvPr id="6" name="Rectangle 5"/>
          <p:cNvSpPr>
            <a:spLocks noGrp="1" noChangeArrowheads="1"/>
          </p:cNvSpPr>
          <p:nvPr>
            <p:ph type="ftr" sz="quarter" idx="11"/>
          </p:nvPr>
        </p:nvSpPr>
        <p:spPr>
          <a:ln/>
        </p:spPr>
        <p:txBody>
          <a:bodyPr/>
          <a:lstStyle>
            <a:lvl1pPr>
              <a:defRPr/>
            </a:lvl1pPr>
          </a:lstStyle>
          <a:p>
            <a:pPr>
              <a:defRPr/>
            </a:pPr>
            <a:endParaRPr lang="es-ES"/>
          </a:p>
        </p:txBody>
      </p:sp>
    </p:spTree>
    <p:extLst>
      <p:ext uri="{BB962C8B-B14F-4D97-AF65-F5344CB8AC3E}">
        <p14:creationId xmlns:p14="http://schemas.microsoft.com/office/powerpoint/2010/main" val="20774570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p:spPr>
        <p:txBody>
          <a:bodyPr anchor="b"/>
          <a:lstStyle>
            <a:lvl1pPr>
              <a:defRPr sz="3200"/>
            </a:lvl1pPr>
          </a:lstStyle>
          <a:p>
            <a:r>
              <a:rPr lang="es-ES" smtClean="0"/>
              <a:t>Haga clic para modificar el estilo de título del patrón</a:t>
            </a:r>
            <a:endParaRPr lang="es-ES"/>
          </a:p>
        </p:txBody>
      </p:sp>
      <p:sp>
        <p:nvSpPr>
          <p:cNvPr id="3" name="Marcador de posición de imagen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lvl1pPr>
              <a:defRPr/>
            </a:lvl1pPr>
          </a:lstStyle>
          <a:p>
            <a:fld id="{618FFC80-C90F-4FFA-9F90-F8FE4A1834F8}" type="datetimeFigureOut">
              <a:rPr lang="es-ES" altLang="es-ES"/>
              <a:pPr/>
              <a:t>06/11/2014</a:t>
            </a:fld>
            <a:endParaRPr lang="es-ES" altLang="es-ES"/>
          </a:p>
        </p:txBody>
      </p:sp>
      <p:sp>
        <p:nvSpPr>
          <p:cNvPr id="6" name="Marcador de pie de página 5"/>
          <p:cNvSpPr>
            <a:spLocks noGrp="1"/>
          </p:cNvSpPr>
          <p:nvPr>
            <p:ph type="ftr" sz="quarter" idx="11"/>
          </p:nvPr>
        </p:nvSpPr>
        <p:spPr/>
        <p:txBody>
          <a:bodyPr/>
          <a:lstStyle>
            <a:lvl1pPr>
              <a:defRPr/>
            </a:lvl1pPr>
          </a:lstStyle>
          <a:p>
            <a:endParaRPr lang="es-ES" altLang="es-ES"/>
          </a:p>
        </p:txBody>
      </p:sp>
    </p:spTree>
    <p:extLst>
      <p:ext uri="{BB962C8B-B14F-4D97-AF65-F5344CB8AC3E}">
        <p14:creationId xmlns:p14="http://schemas.microsoft.com/office/powerpoint/2010/main" val="25698283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lvl1pPr>
              <a:defRPr/>
            </a:lvl1pPr>
          </a:lstStyle>
          <a:p>
            <a:fld id="{F4BD1ED6-995B-4DF5-84F5-446EA7FDB297}" type="datetimeFigureOut">
              <a:rPr lang="es-ES" altLang="es-ES"/>
              <a:pPr/>
              <a:t>06/11/2014</a:t>
            </a:fld>
            <a:endParaRPr lang="es-ES" altLang="es-ES"/>
          </a:p>
        </p:txBody>
      </p:sp>
      <p:sp>
        <p:nvSpPr>
          <p:cNvPr id="5" name="Marcador de pie de página 4"/>
          <p:cNvSpPr>
            <a:spLocks noGrp="1"/>
          </p:cNvSpPr>
          <p:nvPr>
            <p:ph type="ftr" sz="quarter" idx="11"/>
          </p:nvPr>
        </p:nvSpPr>
        <p:spPr/>
        <p:txBody>
          <a:bodyPr/>
          <a:lstStyle>
            <a:lvl1pPr>
              <a:defRPr/>
            </a:lvl1pPr>
          </a:lstStyle>
          <a:p>
            <a:endParaRPr lang="es-ES" altLang="es-ES"/>
          </a:p>
        </p:txBody>
      </p:sp>
    </p:spTree>
    <p:extLst>
      <p:ext uri="{BB962C8B-B14F-4D97-AF65-F5344CB8AC3E}">
        <p14:creationId xmlns:p14="http://schemas.microsoft.com/office/powerpoint/2010/main" val="124681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lvl1pPr>
              <a:defRPr/>
            </a:lvl1pPr>
          </a:lstStyle>
          <a:p>
            <a:fld id="{EB948489-78A3-4523-A55B-CA9ECEF9B190}" type="datetimeFigureOut">
              <a:rPr lang="es-ES" altLang="es-ES"/>
              <a:pPr/>
              <a:t>06/11/2014</a:t>
            </a:fld>
            <a:endParaRPr lang="es-ES" altLang="es-ES"/>
          </a:p>
        </p:txBody>
      </p:sp>
      <p:sp>
        <p:nvSpPr>
          <p:cNvPr id="5" name="Marcador de pie de página 4"/>
          <p:cNvSpPr>
            <a:spLocks noGrp="1"/>
          </p:cNvSpPr>
          <p:nvPr>
            <p:ph type="ftr" sz="quarter" idx="11"/>
          </p:nvPr>
        </p:nvSpPr>
        <p:spPr/>
        <p:txBody>
          <a:bodyPr/>
          <a:lstStyle>
            <a:lvl1pPr>
              <a:defRPr/>
            </a:lvl1pPr>
          </a:lstStyle>
          <a:p>
            <a:endParaRPr lang="es-ES" altLang="es-ES"/>
          </a:p>
        </p:txBody>
      </p:sp>
    </p:spTree>
    <p:extLst>
      <p:ext uri="{BB962C8B-B14F-4D97-AF65-F5344CB8AC3E}">
        <p14:creationId xmlns:p14="http://schemas.microsoft.com/office/powerpoint/2010/main" val="24433311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143000" y="1122363"/>
            <a:ext cx="6858000" cy="2387600"/>
          </a:xfrm>
        </p:spPr>
        <p:txBody>
          <a:bodyPr anchor="b"/>
          <a:lstStyle>
            <a:lvl1pPr algn="ctr">
              <a:defRPr sz="6000"/>
            </a:lvl1pPr>
          </a:lstStyle>
          <a:p>
            <a:r>
              <a:rPr lang="es-ES" smtClean="0"/>
              <a:t>Haga clic para modificar el estilo de título del patrón</a:t>
            </a:r>
            <a:endParaRPr lang="es-ES"/>
          </a:p>
        </p:txBody>
      </p:sp>
      <p:sp>
        <p:nvSpPr>
          <p:cNvPr id="3" name="Subtítulo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s-ES"/>
          </a:p>
        </p:txBody>
      </p:sp>
      <p:sp>
        <p:nvSpPr>
          <p:cNvPr id="4" name="Marcador de fecha 3"/>
          <p:cNvSpPr>
            <a:spLocks noGrp="1"/>
          </p:cNvSpPr>
          <p:nvPr>
            <p:ph type="dt" sz="half" idx="10"/>
          </p:nvPr>
        </p:nvSpPr>
        <p:spPr/>
        <p:txBody>
          <a:bodyPr/>
          <a:lstStyle>
            <a:lvl1pPr>
              <a:defRPr/>
            </a:lvl1pPr>
          </a:lstStyle>
          <a:p>
            <a:pPr>
              <a:defRPr/>
            </a:pPr>
            <a:endParaRPr lang="es-ES"/>
          </a:p>
        </p:txBody>
      </p:sp>
      <p:sp>
        <p:nvSpPr>
          <p:cNvPr id="5" name="Marcador de pie de página 4"/>
          <p:cNvSpPr>
            <a:spLocks noGrp="1"/>
          </p:cNvSpPr>
          <p:nvPr>
            <p:ph type="ftr" sz="quarter" idx="11"/>
          </p:nvPr>
        </p:nvSpPr>
        <p:spPr/>
        <p:txBody>
          <a:bodyPr/>
          <a:lstStyle>
            <a:lvl1pPr>
              <a:defRPr/>
            </a:lvl1pPr>
          </a:lstStyle>
          <a:p>
            <a:pPr>
              <a:defRPr/>
            </a:pPr>
            <a:endParaRPr lang="es-ES"/>
          </a:p>
        </p:txBody>
      </p:sp>
    </p:spTree>
    <p:extLst>
      <p:ext uri="{BB962C8B-B14F-4D97-AF65-F5344CB8AC3E}">
        <p14:creationId xmlns:p14="http://schemas.microsoft.com/office/powerpoint/2010/main" val="31944372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lvl1pPr>
              <a:defRPr/>
            </a:lvl1pPr>
          </a:lstStyle>
          <a:p>
            <a:pPr>
              <a:defRPr/>
            </a:pPr>
            <a:endParaRPr lang="es-ES"/>
          </a:p>
        </p:txBody>
      </p:sp>
      <p:sp>
        <p:nvSpPr>
          <p:cNvPr id="5" name="Marcador de pie de página 4"/>
          <p:cNvSpPr>
            <a:spLocks noGrp="1"/>
          </p:cNvSpPr>
          <p:nvPr>
            <p:ph type="ftr" sz="quarter" idx="11"/>
          </p:nvPr>
        </p:nvSpPr>
        <p:spPr/>
        <p:txBody>
          <a:bodyPr/>
          <a:lstStyle>
            <a:lvl1pPr>
              <a:defRPr/>
            </a:lvl1pPr>
          </a:lstStyle>
          <a:p>
            <a:pPr>
              <a:defRPr/>
            </a:pPr>
            <a:endParaRPr lang="es-ES"/>
          </a:p>
        </p:txBody>
      </p:sp>
    </p:spTree>
    <p:extLst>
      <p:ext uri="{BB962C8B-B14F-4D97-AF65-F5344CB8AC3E}">
        <p14:creationId xmlns:p14="http://schemas.microsoft.com/office/powerpoint/2010/main" val="31138929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623888" y="1709738"/>
            <a:ext cx="7886700" cy="2852737"/>
          </a:xfrm>
        </p:spPr>
        <p:txBody>
          <a:bodyPr anchor="b"/>
          <a:lstStyle>
            <a:lvl1pPr>
              <a:defRPr sz="6000"/>
            </a:lvl1p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lvl1pPr>
              <a:defRPr/>
            </a:lvl1pPr>
          </a:lstStyle>
          <a:p>
            <a:pPr>
              <a:defRPr/>
            </a:pPr>
            <a:endParaRPr lang="es-ES"/>
          </a:p>
        </p:txBody>
      </p:sp>
      <p:sp>
        <p:nvSpPr>
          <p:cNvPr id="5" name="Marcador de pie de página 4"/>
          <p:cNvSpPr>
            <a:spLocks noGrp="1"/>
          </p:cNvSpPr>
          <p:nvPr>
            <p:ph type="ftr" sz="quarter" idx="11"/>
          </p:nvPr>
        </p:nvSpPr>
        <p:spPr/>
        <p:txBody>
          <a:bodyPr/>
          <a:lstStyle>
            <a:lvl1pPr>
              <a:defRPr/>
            </a:lvl1pPr>
          </a:lstStyle>
          <a:p>
            <a:pPr>
              <a:defRPr/>
            </a:pPr>
            <a:endParaRPr lang="es-ES"/>
          </a:p>
        </p:txBody>
      </p:sp>
    </p:spTree>
    <p:extLst>
      <p:ext uri="{BB962C8B-B14F-4D97-AF65-F5344CB8AC3E}">
        <p14:creationId xmlns:p14="http://schemas.microsoft.com/office/powerpoint/2010/main" val="21683966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contenido 2"/>
          <p:cNvSpPr>
            <a:spLocks noGrp="1"/>
          </p:cNvSpPr>
          <p:nvPr>
            <p:ph sz="half" idx="1"/>
          </p:nvPr>
        </p:nvSpPr>
        <p:spPr>
          <a:xfrm>
            <a:off x="457200" y="1295400"/>
            <a:ext cx="4038600" cy="4830763"/>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contenido 3"/>
          <p:cNvSpPr>
            <a:spLocks noGrp="1"/>
          </p:cNvSpPr>
          <p:nvPr>
            <p:ph sz="half" idx="2"/>
          </p:nvPr>
        </p:nvSpPr>
        <p:spPr>
          <a:xfrm>
            <a:off x="4648200" y="1295400"/>
            <a:ext cx="4038600" cy="4830763"/>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fecha 4"/>
          <p:cNvSpPr>
            <a:spLocks noGrp="1"/>
          </p:cNvSpPr>
          <p:nvPr>
            <p:ph type="dt" sz="half" idx="10"/>
          </p:nvPr>
        </p:nvSpPr>
        <p:spPr/>
        <p:txBody>
          <a:bodyPr/>
          <a:lstStyle>
            <a:lvl1pPr>
              <a:defRPr/>
            </a:lvl1pPr>
          </a:lstStyle>
          <a:p>
            <a:pPr>
              <a:defRPr/>
            </a:pPr>
            <a:endParaRPr lang="es-ES"/>
          </a:p>
        </p:txBody>
      </p:sp>
      <p:sp>
        <p:nvSpPr>
          <p:cNvPr id="6" name="Marcador de pie de página 5"/>
          <p:cNvSpPr>
            <a:spLocks noGrp="1"/>
          </p:cNvSpPr>
          <p:nvPr>
            <p:ph type="ftr" sz="quarter" idx="11"/>
          </p:nvPr>
        </p:nvSpPr>
        <p:spPr/>
        <p:txBody>
          <a:bodyPr/>
          <a:lstStyle>
            <a:lvl1pPr>
              <a:defRPr/>
            </a:lvl1pPr>
          </a:lstStyle>
          <a:p>
            <a:pPr>
              <a:defRPr/>
            </a:pPr>
            <a:endParaRPr lang="es-ES"/>
          </a:p>
        </p:txBody>
      </p:sp>
    </p:spTree>
    <p:extLst>
      <p:ext uri="{BB962C8B-B14F-4D97-AF65-F5344CB8AC3E}">
        <p14:creationId xmlns:p14="http://schemas.microsoft.com/office/powerpoint/2010/main" val="30015777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630238" y="365125"/>
            <a:ext cx="7886700" cy="1325563"/>
          </a:xfrm>
        </p:spPr>
        <p:txBody>
          <a:bodyPr/>
          <a:lstStyle/>
          <a:p>
            <a:r>
              <a:rPr lang="es-ES" smtClean="0"/>
              <a:t>Haga clic para modificar el estilo de título del patrón</a:t>
            </a:r>
            <a:endParaRPr lang="es-ES"/>
          </a:p>
        </p:txBody>
      </p:sp>
      <p:sp>
        <p:nvSpPr>
          <p:cNvPr id="3" name="Marcador de texto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630238" y="2505075"/>
            <a:ext cx="386873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Marcador de texto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4629150" y="2505075"/>
            <a:ext cx="38877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Marcador de fecha 6"/>
          <p:cNvSpPr>
            <a:spLocks noGrp="1"/>
          </p:cNvSpPr>
          <p:nvPr>
            <p:ph type="dt" sz="half" idx="10"/>
          </p:nvPr>
        </p:nvSpPr>
        <p:spPr/>
        <p:txBody>
          <a:bodyPr/>
          <a:lstStyle>
            <a:lvl1pPr>
              <a:defRPr/>
            </a:lvl1pPr>
          </a:lstStyle>
          <a:p>
            <a:pPr>
              <a:defRPr/>
            </a:pPr>
            <a:endParaRPr lang="es-ES"/>
          </a:p>
        </p:txBody>
      </p:sp>
      <p:sp>
        <p:nvSpPr>
          <p:cNvPr id="8" name="Marcador de pie de página 7"/>
          <p:cNvSpPr>
            <a:spLocks noGrp="1"/>
          </p:cNvSpPr>
          <p:nvPr>
            <p:ph type="ftr" sz="quarter" idx="11"/>
          </p:nvPr>
        </p:nvSpPr>
        <p:spPr/>
        <p:txBody>
          <a:bodyPr/>
          <a:lstStyle>
            <a:lvl1pPr>
              <a:defRPr/>
            </a:lvl1pPr>
          </a:lstStyle>
          <a:p>
            <a:pPr>
              <a:defRPr/>
            </a:pPr>
            <a:endParaRPr lang="es-ES"/>
          </a:p>
        </p:txBody>
      </p:sp>
    </p:spTree>
    <p:extLst>
      <p:ext uri="{BB962C8B-B14F-4D97-AF65-F5344CB8AC3E}">
        <p14:creationId xmlns:p14="http://schemas.microsoft.com/office/powerpoint/2010/main" val="32405679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fecha 2"/>
          <p:cNvSpPr>
            <a:spLocks noGrp="1"/>
          </p:cNvSpPr>
          <p:nvPr>
            <p:ph type="dt" sz="half" idx="10"/>
          </p:nvPr>
        </p:nvSpPr>
        <p:spPr/>
        <p:txBody>
          <a:bodyPr/>
          <a:lstStyle>
            <a:lvl1pPr>
              <a:defRPr/>
            </a:lvl1pPr>
          </a:lstStyle>
          <a:p>
            <a:pPr>
              <a:defRPr/>
            </a:pPr>
            <a:endParaRPr lang="es-ES"/>
          </a:p>
        </p:txBody>
      </p:sp>
      <p:sp>
        <p:nvSpPr>
          <p:cNvPr id="4" name="Marcador de pie de página 3"/>
          <p:cNvSpPr>
            <a:spLocks noGrp="1"/>
          </p:cNvSpPr>
          <p:nvPr>
            <p:ph type="ftr" sz="quarter" idx="11"/>
          </p:nvPr>
        </p:nvSpPr>
        <p:spPr/>
        <p:txBody>
          <a:bodyPr/>
          <a:lstStyle>
            <a:lvl1pPr>
              <a:defRPr/>
            </a:lvl1pPr>
          </a:lstStyle>
          <a:p>
            <a:pPr>
              <a:defRPr/>
            </a:pPr>
            <a:endParaRPr lang="es-ES"/>
          </a:p>
        </p:txBody>
      </p:sp>
    </p:spTree>
    <p:extLst>
      <p:ext uri="{BB962C8B-B14F-4D97-AF65-F5344CB8AC3E}">
        <p14:creationId xmlns:p14="http://schemas.microsoft.com/office/powerpoint/2010/main" val="26799845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lvl1pPr>
              <a:defRPr/>
            </a:lvl1pPr>
          </a:lstStyle>
          <a:p>
            <a:pPr>
              <a:defRPr/>
            </a:pPr>
            <a:endParaRPr lang="es-ES"/>
          </a:p>
        </p:txBody>
      </p:sp>
      <p:sp>
        <p:nvSpPr>
          <p:cNvPr id="3" name="Marcador de pie de página 2"/>
          <p:cNvSpPr>
            <a:spLocks noGrp="1"/>
          </p:cNvSpPr>
          <p:nvPr>
            <p:ph type="ftr" sz="quarter" idx="11"/>
          </p:nvPr>
        </p:nvSpPr>
        <p:spPr/>
        <p:txBody>
          <a:bodyPr/>
          <a:lstStyle>
            <a:lvl1pPr>
              <a:defRPr/>
            </a:lvl1pPr>
          </a:lstStyle>
          <a:p>
            <a:pPr>
              <a:defRPr/>
            </a:pPr>
            <a:endParaRPr lang="es-ES"/>
          </a:p>
        </p:txBody>
      </p:sp>
    </p:spTree>
    <p:extLst>
      <p:ext uri="{BB962C8B-B14F-4D97-AF65-F5344CB8AC3E}">
        <p14:creationId xmlns:p14="http://schemas.microsoft.com/office/powerpoint/2010/main" val="27066282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Rectangle 4"/>
          <p:cNvSpPr>
            <a:spLocks noGrp="1" noChangeArrowheads="1"/>
          </p:cNvSpPr>
          <p:nvPr>
            <p:ph type="dt" sz="half" idx="10"/>
          </p:nvPr>
        </p:nvSpPr>
        <p:spPr>
          <a:ln/>
        </p:spPr>
        <p:txBody>
          <a:bodyPr/>
          <a:lstStyle>
            <a:lvl1pPr>
              <a:defRPr/>
            </a:lvl1pPr>
          </a:lstStyle>
          <a:p>
            <a:pPr>
              <a:defRPr/>
            </a:pPr>
            <a:endParaRPr lang="es-ES"/>
          </a:p>
        </p:txBody>
      </p:sp>
      <p:sp>
        <p:nvSpPr>
          <p:cNvPr id="8" name="Rectangle 5"/>
          <p:cNvSpPr>
            <a:spLocks noGrp="1" noChangeArrowheads="1"/>
          </p:cNvSpPr>
          <p:nvPr>
            <p:ph type="ftr" sz="quarter" idx="11"/>
          </p:nvPr>
        </p:nvSpPr>
        <p:spPr>
          <a:ln/>
        </p:spPr>
        <p:txBody>
          <a:bodyPr/>
          <a:lstStyle>
            <a:lvl1pPr>
              <a:defRPr/>
            </a:lvl1pPr>
          </a:lstStyle>
          <a:p>
            <a:pPr>
              <a:defRPr/>
            </a:pPr>
            <a:endParaRPr lang="es-ES"/>
          </a:p>
        </p:txBody>
      </p:sp>
    </p:spTree>
    <p:extLst>
      <p:ext uri="{BB962C8B-B14F-4D97-AF65-F5344CB8AC3E}">
        <p14:creationId xmlns:p14="http://schemas.microsoft.com/office/powerpoint/2010/main" val="30069971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p:spPr>
        <p:txBody>
          <a:bodyPr anchor="b"/>
          <a:lstStyle>
            <a:lvl1pPr>
              <a:defRPr sz="3200"/>
            </a:lvl1pPr>
          </a:lstStyle>
          <a:p>
            <a:r>
              <a:rPr lang="es-ES" smtClean="0"/>
              <a:t>Haga clic para modificar el estilo de título del patrón</a:t>
            </a:r>
            <a:endParaRPr lang="es-ES"/>
          </a:p>
        </p:txBody>
      </p:sp>
      <p:sp>
        <p:nvSpPr>
          <p:cNvPr id="3" name="Marcador de contenido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tex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lvl1pPr>
              <a:defRPr/>
            </a:lvl1pPr>
          </a:lstStyle>
          <a:p>
            <a:pPr>
              <a:defRPr/>
            </a:pPr>
            <a:endParaRPr lang="es-ES"/>
          </a:p>
        </p:txBody>
      </p:sp>
      <p:sp>
        <p:nvSpPr>
          <p:cNvPr id="6" name="Marcador de pie de página 5"/>
          <p:cNvSpPr>
            <a:spLocks noGrp="1"/>
          </p:cNvSpPr>
          <p:nvPr>
            <p:ph type="ftr" sz="quarter" idx="11"/>
          </p:nvPr>
        </p:nvSpPr>
        <p:spPr/>
        <p:txBody>
          <a:bodyPr/>
          <a:lstStyle>
            <a:lvl1pPr>
              <a:defRPr/>
            </a:lvl1pPr>
          </a:lstStyle>
          <a:p>
            <a:pPr>
              <a:defRPr/>
            </a:pPr>
            <a:endParaRPr lang="es-ES"/>
          </a:p>
        </p:txBody>
      </p:sp>
    </p:spTree>
    <p:extLst>
      <p:ext uri="{BB962C8B-B14F-4D97-AF65-F5344CB8AC3E}">
        <p14:creationId xmlns:p14="http://schemas.microsoft.com/office/powerpoint/2010/main" val="32076688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30238" y="457200"/>
            <a:ext cx="2949575" cy="1600200"/>
          </a:xfrm>
        </p:spPr>
        <p:txBody>
          <a:bodyPr anchor="b"/>
          <a:lstStyle>
            <a:lvl1pPr>
              <a:defRPr sz="3200"/>
            </a:lvl1pPr>
          </a:lstStyle>
          <a:p>
            <a:r>
              <a:rPr lang="es-ES" smtClean="0"/>
              <a:t>Haga clic para modificar el estilo de título del patrón</a:t>
            </a:r>
            <a:endParaRPr lang="es-ES"/>
          </a:p>
        </p:txBody>
      </p:sp>
      <p:sp>
        <p:nvSpPr>
          <p:cNvPr id="3" name="Marcador de posición de imagen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lvl1pPr>
              <a:defRPr/>
            </a:lvl1pPr>
          </a:lstStyle>
          <a:p>
            <a:pPr>
              <a:defRPr/>
            </a:pPr>
            <a:endParaRPr lang="es-ES"/>
          </a:p>
        </p:txBody>
      </p:sp>
      <p:sp>
        <p:nvSpPr>
          <p:cNvPr id="6" name="Marcador de pie de página 5"/>
          <p:cNvSpPr>
            <a:spLocks noGrp="1"/>
          </p:cNvSpPr>
          <p:nvPr>
            <p:ph type="ftr" sz="quarter" idx="11"/>
          </p:nvPr>
        </p:nvSpPr>
        <p:spPr/>
        <p:txBody>
          <a:bodyPr/>
          <a:lstStyle>
            <a:lvl1pPr>
              <a:defRPr/>
            </a:lvl1pPr>
          </a:lstStyle>
          <a:p>
            <a:pPr>
              <a:defRPr/>
            </a:pPr>
            <a:endParaRPr lang="es-ES"/>
          </a:p>
        </p:txBody>
      </p:sp>
    </p:spTree>
    <p:extLst>
      <p:ext uri="{BB962C8B-B14F-4D97-AF65-F5344CB8AC3E}">
        <p14:creationId xmlns:p14="http://schemas.microsoft.com/office/powerpoint/2010/main" val="21087688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lvl1pPr>
              <a:defRPr/>
            </a:lvl1pPr>
          </a:lstStyle>
          <a:p>
            <a:pPr>
              <a:defRPr/>
            </a:pPr>
            <a:endParaRPr lang="es-ES"/>
          </a:p>
        </p:txBody>
      </p:sp>
      <p:sp>
        <p:nvSpPr>
          <p:cNvPr id="5" name="Marcador de pie de página 4"/>
          <p:cNvSpPr>
            <a:spLocks noGrp="1"/>
          </p:cNvSpPr>
          <p:nvPr>
            <p:ph type="ftr" sz="quarter" idx="11"/>
          </p:nvPr>
        </p:nvSpPr>
        <p:spPr/>
        <p:txBody>
          <a:bodyPr/>
          <a:lstStyle>
            <a:lvl1pPr>
              <a:defRPr/>
            </a:lvl1pPr>
          </a:lstStyle>
          <a:p>
            <a:pPr>
              <a:defRPr/>
            </a:pPr>
            <a:endParaRPr lang="es-ES"/>
          </a:p>
        </p:txBody>
      </p:sp>
    </p:spTree>
    <p:extLst>
      <p:ext uri="{BB962C8B-B14F-4D97-AF65-F5344CB8AC3E}">
        <p14:creationId xmlns:p14="http://schemas.microsoft.com/office/powerpoint/2010/main" val="18101675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ES"/>
          </a:p>
        </p:txBody>
      </p:sp>
      <p:sp>
        <p:nvSpPr>
          <p:cNvPr id="3" name="Marcador de texto vertical 2"/>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Marcador de fecha 3"/>
          <p:cNvSpPr>
            <a:spLocks noGrp="1"/>
          </p:cNvSpPr>
          <p:nvPr>
            <p:ph type="dt" sz="half" idx="10"/>
          </p:nvPr>
        </p:nvSpPr>
        <p:spPr/>
        <p:txBody>
          <a:bodyPr/>
          <a:lstStyle>
            <a:lvl1pPr>
              <a:defRPr/>
            </a:lvl1pPr>
          </a:lstStyle>
          <a:p>
            <a:pPr>
              <a:defRPr/>
            </a:pPr>
            <a:endParaRPr lang="es-ES"/>
          </a:p>
        </p:txBody>
      </p:sp>
      <p:sp>
        <p:nvSpPr>
          <p:cNvPr id="5" name="Marcador de pie de página 4"/>
          <p:cNvSpPr>
            <a:spLocks noGrp="1"/>
          </p:cNvSpPr>
          <p:nvPr>
            <p:ph type="ftr" sz="quarter" idx="11"/>
          </p:nvPr>
        </p:nvSpPr>
        <p:spPr/>
        <p:txBody>
          <a:bodyPr/>
          <a:lstStyle>
            <a:lvl1pPr>
              <a:defRPr/>
            </a:lvl1pPr>
          </a:lstStyle>
          <a:p>
            <a:pPr>
              <a:defRPr/>
            </a:pPr>
            <a:endParaRPr lang="es-ES"/>
          </a:p>
        </p:txBody>
      </p:sp>
    </p:spTree>
    <p:extLst>
      <p:ext uri="{BB962C8B-B14F-4D97-AF65-F5344CB8AC3E}">
        <p14:creationId xmlns:p14="http://schemas.microsoft.com/office/powerpoint/2010/main" val="18599882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Rectangle 4"/>
          <p:cNvSpPr>
            <a:spLocks noGrp="1" noChangeArrowheads="1"/>
          </p:cNvSpPr>
          <p:nvPr>
            <p:ph type="dt" sz="half" idx="10"/>
          </p:nvPr>
        </p:nvSpPr>
        <p:spPr>
          <a:ln/>
        </p:spPr>
        <p:txBody>
          <a:bodyPr/>
          <a:lstStyle>
            <a:lvl1pPr>
              <a:defRPr/>
            </a:lvl1pPr>
          </a:lstStyle>
          <a:p>
            <a:pPr>
              <a:defRPr/>
            </a:pPr>
            <a:endParaRPr lang="es-ES"/>
          </a:p>
        </p:txBody>
      </p:sp>
      <p:sp>
        <p:nvSpPr>
          <p:cNvPr id="4" name="Rectangle 5"/>
          <p:cNvSpPr>
            <a:spLocks noGrp="1" noChangeArrowheads="1"/>
          </p:cNvSpPr>
          <p:nvPr>
            <p:ph type="ftr" sz="quarter" idx="11"/>
          </p:nvPr>
        </p:nvSpPr>
        <p:spPr>
          <a:ln/>
        </p:spPr>
        <p:txBody>
          <a:bodyPr/>
          <a:lstStyle>
            <a:lvl1pPr>
              <a:defRPr/>
            </a:lvl1pPr>
          </a:lstStyle>
          <a:p>
            <a:pPr>
              <a:defRPr/>
            </a:pPr>
            <a:endParaRPr lang="es-ES"/>
          </a:p>
        </p:txBody>
      </p:sp>
    </p:spTree>
    <p:extLst>
      <p:ext uri="{BB962C8B-B14F-4D97-AF65-F5344CB8AC3E}">
        <p14:creationId xmlns:p14="http://schemas.microsoft.com/office/powerpoint/2010/main" val="40144945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s-ES"/>
          </a:p>
        </p:txBody>
      </p:sp>
      <p:sp>
        <p:nvSpPr>
          <p:cNvPr id="3" name="Rectangle 5"/>
          <p:cNvSpPr>
            <a:spLocks noGrp="1" noChangeArrowheads="1"/>
          </p:cNvSpPr>
          <p:nvPr>
            <p:ph type="ftr" sz="quarter" idx="11"/>
          </p:nvPr>
        </p:nvSpPr>
        <p:spPr>
          <a:ln/>
        </p:spPr>
        <p:txBody>
          <a:bodyPr/>
          <a:lstStyle>
            <a:lvl1pPr>
              <a:defRPr/>
            </a:lvl1pPr>
          </a:lstStyle>
          <a:p>
            <a:pPr>
              <a:defRPr/>
            </a:pPr>
            <a:endParaRPr lang="es-ES"/>
          </a:p>
        </p:txBody>
      </p:sp>
    </p:spTree>
    <p:extLst>
      <p:ext uri="{BB962C8B-B14F-4D97-AF65-F5344CB8AC3E}">
        <p14:creationId xmlns:p14="http://schemas.microsoft.com/office/powerpoint/2010/main" val="34010457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4"/>
          <p:cNvSpPr>
            <a:spLocks noGrp="1" noChangeArrowheads="1"/>
          </p:cNvSpPr>
          <p:nvPr>
            <p:ph type="dt" sz="half" idx="10"/>
          </p:nvPr>
        </p:nvSpPr>
        <p:spPr>
          <a:ln/>
        </p:spPr>
        <p:txBody>
          <a:bodyPr/>
          <a:lstStyle>
            <a:lvl1pPr>
              <a:defRPr/>
            </a:lvl1pPr>
          </a:lstStyle>
          <a:p>
            <a:pPr>
              <a:defRPr/>
            </a:pPr>
            <a:endParaRPr lang="es-ES"/>
          </a:p>
        </p:txBody>
      </p:sp>
      <p:sp>
        <p:nvSpPr>
          <p:cNvPr id="6" name="Rectangle 5"/>
          <p:cNvSpPr>
            <a:spLocks noGrp="1" noChangeArrowheads="1"/>
          </p:cNvSpPr>
          <p:nvPr>
            <p:ph type="ftr" sz="quarter" idx="11"/>
          </p:nvPr>
        </p:nvSpPr>
        <p:spPr>
          <a:ln/>
        </p:spPr>
        <p:txBody>
          <a:bodyPr/>
          <a:lstStyle>
            <a:lvl1pPr>
              <a:defRPr/>
            </a:lvl1pPr>
          </a:lstStyle>
          <a:p>
            <a:pPr>
              <a:defRPr/>
            </a:pPr>
            <a:endParaRPr lang="es-ES"/>
          </a:p>
        </p:txBody>
      </p:sp>
    </p:spTree>
    <p:extLst>
      <p:ext uri="{BB962C8B-B14F-4D97-AF65-F5344CB8AC3E}">
        <p14:creationId xmlns:p14="http://schemas.microsoft.com/office/powerpoint/2010/main" val="33397828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smtClean="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Rectangle 4"/>
          <p:cNvSpPr>
            <a:spLocks noGrp="1" noChangeArrowheads="1"/>
          </p:cNvSpPr>
          <p:nvPr>
            <p:ph type="dt" sz="half" idx="10"/>
          </p:nvPr>
        </p:nvSpPr>
        <p:spPr>
          <a:ln/>
        </p:spPr>
        <p:txBody>
          <a:bodyPr/>
          <a:lstStyle>
            <a:lvl1pPr>
              <a:defRPr/>
            </a:lvl1pPr>
          </a:lstStyle>
          <a:p>
            <a:pPr>
              <a:defRPr/>
            </a:pPr>
            <a:endParaRPr lang="es-ES"/>
          </a:p>
        </p:txBody>
      </p:sp>
      <p:sp>
        <p:nvSpPr>
          <p:cNvPr id="6" name="Rectangle 5"/>
          <p:cNvSpPr>
            <a:spLocks noGrp="1" noChangeArrowheads="1"/>
          </p:cNvSpPr>
          <p:nvPr>
            <p:ph type="ftr" sz="quarter" idx="11"/>
          </p:nvPr>
        </p:nvSpPr>
        <p:spPr>
          <a:ln/>
        </p:spPr>
        <p:txBody>
          <a:bodyPr/>
          <a:lstStyle>
            <a:lvl1pPr>
              <a:defRPr/>
            </a:lvl1pPr>
          </a:lstStyle>
          <a:p>
            <a:pPr>
              <a:defRPr/>
            </a:pPr>
            <a:endParaRPr lang="es-ES"/>
          </a:p>
        </p:txBody>
      </p:sp>
    </p:spTree>
    <p:extLst>
      <p:ext uri="{BB962C8B-B14F-4D97-AF65-F5344CB8AC3E}">
        <p14:creationId xmlns:p14="http://schemas.microsoft.com/office/powerpoint/2010/main" val="11341772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4"/>
          <p:cNvSpPr>
            <a:spLocks noGrp="1" noChangeArrowheads="1"/>
          </p:cNvSpPr>
          <p:nvPr>
            <p:ph type="dt" sz="half" idx="10"/>
          </p:nvPr>
        </p:nvSpPr>
        <p:spPr>
          <a:ln/>
        </p:spPr>
        <p:txBody>
          <a:bodyPr/>
          <a:lstStyle>
            <a:lvl1pPr>
              <a:defRPr/>
            </a:lvl1pPr>
          </a:lstStyle>
          <a:p>
            <a:pPr>
              <a:defRPr/>
            </a:pPr>
            <a:endParaRPr lang="es-ES"/>
          </a:p>
        </p:txBody>
      </p:sp>
      <p:sp>
        <p:nvSpPr>
          <p:cNvPr id="5" name="Rectangle 5"/>
          <p:cNvSpPr>
            <a:spLocks noGrp="1" noChangeArrowheads="1"/>
          </p:cNvSpPr>
          <p:nvPr>
            <p:ph type="ftr" sz="quarter" idx="11"/>
          </p:nvPr>
        </p:nvSpPr>
        <p:spPr>
          <a:ln/>
        </p:spPr>
        <p:txBody>
          <a:bodyPr/>
          <a:lstStyle>
            <a:lvl1pPr>
              <a:defRPr/>
            </a:lvl1pPr>
          </a:lstStyle>
          <a:p>
            <a:pPr>
              <a:defRPr/>
            </a:pPr>
            <a:endParaRPr lang="es-ES"/>
          </a:p>
        </p:txBody>
      </p:sp>
    </p:spTree>
    <p:extLst>
      <p:ext uri="{BB962C8B-B14F-4D97-AF65-F5344CB8AC3E}">
        <p14:creationId xmlns:p14="http://schemas.microsoft.com/office/powerpoint/2010/main" val="28617553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2.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image" Target="../media/image4.png"/><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image" Target="../media/image1.png"/><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shadeToTitle="1">
        <a:gradFill rotWithShape="0">
          <a:gsLst>
            <a:gs pos="0">
              <a:srgbClr val="336699"/>
            </a:gs>
            <a:gs pos="100000">
              <a:srgbClr val="182F47"/>
            </a:gs>
          </a:gsLst>
          <a:path path="shape">
            <a:fillToRect l="50000" t="50000" r="50000" b="50000"/>
          </a:path>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792162"/>
          </a:xfrm>
          <a:prstGeom prst="rect">
            <a:avLst/>
          </a:prstGeom>
          <a:noFill/>
          <a:ln w="9525">
            <a:noFill/>
            <a:miter lim="800000"/>
            <a:headEnd/>
            <a:tailEnd/>
          </a:ln>
          <a:effectLst>
            <a:outerShdw dist="71842" dir="2700000" algn="ctr" rotWithShape="0">
              <a:srgbClr val="000000">
                <a:alpha val="50000"/>
              </a:srgbClr>
            </a:outerShdw>
          </a:effectLst>
        </p:spPr>
        <p:txBody>
          <a:bodyPr vert="horz" wrap="square" lIns="91440" tIns="45720" rIns="91440" bIns="45720" numCol="1" anchor="ctr" anchorCtr="0" compatLnSpc="1">
            <a:prstTxWarp prst="textNoShape">
              <a:avLst/>
            </a:prstTxWarp>
          </a:bodyPr>
          <a:lstStyle/>
          <a:p>
            <a:pPr lvl="0"/>
            <a:r>
              <a:rPr lang="es-ES" smtClean="0"/>
              <a:t>Haga clic para modificar el estilo de título del patrón</a:t>
            </a:r>
          </a:p>
        </p:txBody>
      </p:sp>
      <p:sp>
        <p:nvSpPr>
          <p:cNvPr id="1027" name="Rectangle 3"/>
          <p:cNvSpPr>
            <a:spLocks noGrp="1" noChangeArrowheads="1"/>
          </p:cNvSpPr>
          <p:nvPr>
            <p:ph type="body" idx="1"/>
          </p:nvPr>
        </p:nvSpPr>
        <p:spPr bwMode="auto">
          <a:xfrm>
            <a:off x="457200" y="1295400"/>
            <a:ext cx="8229600" cy="483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es-ES" smtClean="0"/>
              <a:t>Haga clic para modificar los estilos de texto del patrón</a:t>
            </a:r>
          </a:p>
          <a:p>
            <a:pPr lvl="1"/>
            <a:r>
              <a:rPr lang="es-ES" altLang="es-ES" smtClean="0"/>
              <a:t>Segundo nivel</a:t>
            </a:r>
          </a:p>
          <a:p>
            <a:pPr lvl="2"/>
            <a:r>
              <a:rPr lang="es-ES" altLang="es-ES" smtClean="0"/>
              <a:t>Tercer nivel</a:t>
            </a:r>
          </a:p>
          <a:p>
            <a:pPr lvl="3"/>
            <a:r>
              <a:rPr lang="es-ES" altLang="es-ES" smtClean="0"/>
              <a:t>Cuarto nivel</a:t>
            </a:r>
          </a:p>
          <a:p>
            <a:pPr lvl="4"/>
            <a:r>
              <a:rPr lang="es-ES" altLang="es-ES" smtClean="0"/>
              <a:t>Quinto nivel</a:t>
            </a:r>
          </a:p>
        </p:txBody>
      </p:sp>
      <p:sp>
        <p:nvSpPr>
          <p:cNvPr id="1028" name="Rectangle 4"/>
          <p:cNvSpPr>
            <a:spLocks noGrp="1" noChangeArrowheads="1"/>
          </p:cNvSpPr>
          <p:nvPr>
            <p:ph type="dt" sz="half" idx="2"/>
          </p:nvPr>
        </p:nvSpPr>
        <p:spPr bwMode="auto">
          <a:xfrm>
            <a:off x="457200" y="6477000"/>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vl1pPr>
          </a:lstStyle>
          <a:p>
            <a:pPr>
              <a:defRPr/>
            </a:pPr>
            <a:endParaRPr lang="es-ES"/>
          </a:p>
        </p:txBody>
      </p:sp>
      <p:sp>
        <p:nvSpPr>
          <p:cNvPr id="1029" name="Rectangle 5"/>
          <p:cNvSpPr>
            <a:spLocks noGrp="1" noChangeArrowheads="1"/>
          </p:cNvSpPr>
          <p:nvPr>
            <p:ph type="ftr" sz="quarter" idx="3"/>
          </p:nvPr>
        </p:nvSpPr>
        <p:spPr bwMode="auto">
          <a:xfrm>
            <a:off x="3124200" y="6477000"/>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lvl1pPr>
          </a:lstStyle>
          <a:p>
            <a:pPr>
              <a:defRPr/>
            </a:pPr>
            <a:endParaRPr lang="es-ES"/>
          </a:p>
        </p:txBody>
      </p:sp>
      <p:pic>
        <p:nvPicPr>
          <p:cNvPr id="1030" name="27668 Rectángulo"/>
          <p:cNvPicPr>
            <a:picLocks noChangeAspect="1" noChangeArrowheads="1"/>
          </p:cNvPicPr>
          <p:nvPr/>
        </p:nvPicPr>
        <p:blipFill>
          <a:blip r:embed="rId12" cstate="print">
            <a:lum bright="100000"/>
            <a:extLst>
              <a:ext uri="{28A0092B-C50C-407E-A947-70E740481C1C}">
                <a14:useLocalDpi xmlns:a14="http://schemas.microsoft.com/office/drawing/2010/main" val="0"/>
              </a:ext>
            </a:extLst>
          </a:blip>
          <a:srcRect b="-2649"/>
          <a:stretch>
            <a:fillRect/>
          </a:stretch>
        </p:blipFill>
        <p:spPr bwMode="black">
          <a:xfrm>
            <a:off x="7164388" y="6197600"/>
            <a:ext cx="19685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2" tx1="lt1" bg2="dk1"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Verdana" pitchFamily="34" charset="0"/>
        </a:defRPr>
      </a:lvl2pPr>
      <a:lvl3pPr algn="ctr" rtl="0" eaLnBrk="0" fontAlgn="base" hangingPunct="0">
        <a:spcBef>
          <a:spcPct val="0"/>
        </a:spcBef>
        <a:spcAft>
          <a:spcPct val="0"/>
        </a:spcAft>
        <a:defRPr sz="4000">
          <a:solidFill>
            <a:schemeClr val="tx2"/>
          </a:solidFill>
          <a:latin typeface="Verdana" pitchFamily="34" charset="0"/>
        </a:defRPr>
      </a:lvl3pPr>
      <a:lvl4pPr algn="ctr" rtl="0" eaLnBrk="0" fontAlgn="base" hangingPunct="0">
        <a:spcBef>
          <a:spcPct val="0"/>
        </a:spcBef>
        <a:spcAft>
          <a:spcPct val="0"/>
        </a:spcAft>
        <a:defRPr sz="4000">
          <a:solidFill>
            <a:schemeClr val="tx2"/>
          </a:solidFill>
          <a:latin typeface="Verdana" pitchFamily="34" charset="0"/>
        </a:defRPr>
      </a:lvl4pPr>
      <a:lvl5pPr algn="ctr" rtl="0" eaLnBrk="0" fontAlgn="base" hangingPunct="0">
        <a:spcBef>
          <a:spcPct val="0"/>
        </a:spcBef>
        <a:spcAft>
          <a:spcPct val="0"/>
        </a:spcAft>
        <a:defRPr sz="4000">
          <a:solidFill>
            <a:schemeClr val="tx2"/>
          </a:solidFill>
          <a:latin typeface="Verdana" pitchFamily="34" charset="0"/>
        </a:defRPr>
      </a:lvl5pPr>
      <a:lvl6pPr marL="457200" algn="ctr" rtl="0" fontAlgn="base">
        <a:spcBef>
          <a:spcPct val="0"/>
        </a:spcBef>
        <a:spcAft>
          <a:spcPct val="0"/>
        </a:spcAft>
        <a:defRPr sz="4000">
          <a:solidFill>
            <a:schemeClr val="tx2"/>
          </a:solidFill>
          <a:latin typeface="Verdana" pitchFamily="34" charset="0"/>
        </a:defRPr>
      </a:lvl6pPr>
      <a:lvl7pPr marL="914400" algn="ctr" rtl="0" fontAlgn="base">
        <a:spcBef>
          <a:spcPct val="0"/>
        </a:spcBef>
        <a:spcAft>
          <a:spcPct val="0"/>
        </a:spcAft>
        <a:defRPr sz="4000">
          <a:solidFill>
            <a:schemeClr val="tx2"/>
          </a:solidFill>
          <a:latin typeface="Verdana" pitchFamily="34" charset="0"/>
        </a:defRPr>
      </a:lvl7pPr>
      <a:lvl8pPr marL="1371600" algn="ctr" rtl="0" fontAlgn="base">
        <a:spcBef>
          <a:spcPct val="0"/>
        </a:spcBef>
        <a:spcAft>
          <a:spcPct val="0"/>
        </a:spcAft>
        <a:defRPr sz="4000">
          <a:solidFill>
            <a:schemeClr val="tx2"/>
          </a:solidFill>
          <a:latin typeface="Verdana" pitchFamily="34" charset="0"/>
        </a:defRPr>
      </a:lvl8pPr>
      <a:lvl9pPr marL="1828800" algn="ctr" rtl="0" fontAlgn="base">
        <a:spcBef>
          <a:spcPct val="0"/>
        </a:spcBef>
        <a:spcAft>
          <a:spcPct val="0"/>
        </a:spcAft>
        <a:defRPr sz="4000">
          <a:solidFill>
            <a:schemeClr val="tx2"/>
          </a:solidFill>
          <a:latin typeface="Verdana" pitchFamily="34" charset="0"/>
        </a:defRPr>
      </a:lvl9pPr>
    </p:titleStyle>
    <p:bodyStyle>
      <a:lvl1pPr marL="342900" indent="-342900" algn="l" rtl="0" eaLnBrk="0" fontAlgn="base" hangingPunct="0">
        <a:spcBef>
          <a:spcPct val="20000"/>
        </a:spcBef>
        <a:spcAft>
          <a:spcPct val="0"/>
        </a:spcAft>
        <a:buClr>
          <a:schemeClr val="accent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Font typeface="Arial" panose="020B0604020202020204" pitchFamily="34" charset="0"/>
        <a:buChar char="–"/>
        <a:defRPr sz="2800">
          <a:solidFill>
            <a:schemeClr val="tx1"/>
          </a:solidFill>
          <a:latin typeface="+mn-lt"/>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defRPr>
      </a:lvl3pPr>
      <a:lvl4pPr marL="1600200" indent="-228600" algn="l" rtl="0" eaLnBrk="0" fontAlgn="base" hangingPunct="0">
        <a:spcBef>
          <a:spcPct val="20000"/>
        </a:spcBef>
        <a:spcAft>
          <a:spcPct val="0"/>
        </a:spcAft>
        <a:buClr>
          <a:schemeClr val="tx2"/>
        </a:buClr>
        <a:buChar char="–"/>
        <a:defRPr sz="2000">
          <a:solidFill>
            <a:schemeClr val="tx1"/>
          </a:solidFill>
          <a:latin typeface="+mn-lt"/>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defRPr>
      </a:lvl5pPr>
      <a:lvl6pPr marL="2514600" indent="-228600" algn="l" rtl="0" fontAlgn="base">
        <a:spcBef>
          <a:spcPct val="20000"/>
        </a:spcBef>
        <a:spcAft>
          <a:spcPct val="0"/>
        </a:spcAft>
        <a:buClr>
          <a:schemeClr val="tx2"/>
        </a:buClr>
        <a:buChar char="»"/>
        <a:defRPr sz="2000">
          <a:solidFill>
            <a:schemeClr val="tx1"/>
          </a:solidFill>
          <a:latin typeface="+mn-lt"/>
        </a:defRPr>
      </a:lvl6pPr>
      <a:lvl7pPr marL="2971800" indent="-228600" algn="l" rtl="0" fontAlgn="base">
        <a:spcBef>
          <a:spcPct val="20000"/>
        </a:spcBef>
        <a:spcAft>
          <a:spcPct val="0"/>
        </a:spcAft>
        <a:buClr>
          <a:schemeClr val="tx2"/>
        </a:buClr>
        <a:buChar char="»"/>
        <a:defRPr sz="2000">
          <a:solidFill>
            <a:schemeClr val="tx1"/>
          </a:solidFill>
          <a:latin typeface="+mn-lt"/>
        </a:defRPr>
      </a:lvl7pPr>
      <a:lvl8pPr marL="3429000" indent="-228600" algn="l" rtl="0" fontAlgn="base">
        <a:spcBef>
          <a:spcPct val="20000"/>
        </a:spcBef>
        <a:spcAft>
          <a:spcPct val="0"/>
        </a:spcAft>
        <a:buClr>
          <a:schemeClr val="tx2"/>
        </a:buClr>
        <a:buChar char="»"/>
        <a:defRPr sz="2000">
          <a:solidFill>
            <a:schemeClr val="tx1"/>
          </a:solidFill>
          <a:latin typeface="+mn-lt"/>
        </a:defRPr>
      </a:lvl8pPr>
      <a:lvl9pPr marL="3886200" indent="-228600" algn="l" rtl="0" fontAlgn="base">
        <a:spcBef>
          <a:spcPct val="20000"/>
        </a:spcBef>
        <a:spcAft>
          <a:spcPct val="0"/>
        </a:spcAft>
        <a:buClr>
          <a:schemeClr val="tx2"/>
        </a:buClr>
        <a:buChar char="»"/>
        <a:defRPr sz="2000">
          <a:solidFill>
            <a:schemeClr val="tx1"/>
          </a:solidFill>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shadeToTitle="1">
        <a:gradFill rotWithShape="0">
          <a:gsLst>
            <a:gs pos="0">
              <a:srgbClr val="336699"/>
            </a:gs>
            <a:gs pos="100000">
              <a:srgbClr val="182F47"/>
            </a:gs>
          </a:gsLst>
          <a:path path="shape">
            <a:fillToRect l="50000" t="50000" r="50000" b="50000"/>
          </a:path>
        </a:gradFill>
        <a:effectLst/>
      </p:bgPr>
    </p:bg>
    <p:spTree>
      <p:nvGrpSpPr>
        <p:cNvPr id="1" name=""/>
        <p:cNvGrpSpPr/>
        <p:nvPr/>
      </p:nvGrpSpPr>
      <p:grpSpPr>
        <a:xfrm>
          <a:off x="0" y="0"/>
          <a:ext cx="0" cy="0"/>
          <a:chOff x="0" y="0"/>
          <a:chExt cx="0" cy="0"/>
        </a:xfrm>
      </p:grpSpPr>
    </p:spTree>
  </p:cSld>
  <p:clrMap bg1="dk2" tx1="lt1" bg2="dk1"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txStyles>
    <p:titleStyle>
      <a:lvl1pPr algn="l" rtl="0" eaLnBrk="0" fontAlgn="base" hangingPunct="0">
        <a:lnSpc>
          <a:spcPct val="90000"/>
        </a:lnSpc>
        <a:spcBef>
          <a:spcPct val="30000"/>
        </a:spcBef>
        <a:spcAft>
          <a:spcPct val="0"/>
        </a:spcAft>
        <a:defRPr sz="4800" b="1">
          <a:solidFill>
            <a:schemeClr val="tx2"/>
          </a:solidFill>
          <a:effectLst>
            <a:outerShdw blurRad="38100" dist="38100" dir="2700000" algn="tl">
              <a:srgbClr val="000000"/>
            </a:outerShdw>
          </a:effectLst>
          <a:latin typeface="+mj-lt"/>
          <a:ea typeface="+mj-ea"/>
          <a:cs typeface="+mj-cs"/>
        </a:defRPr>
      </a:lvl1pPr>
      <a:lvl2pPr algn="l" rtl="0" eaLnBrk="0" fontAlgn="base" hangingPunct="0">
        <a:lnSpc>
          <a:spcPct val="90000"/>
        </a:lnSpc>
        <a:spcBef>
          <a:spcPct val="30000"/>
        </a:spcBef>
        <a:spcAft>
          <a:spcPct val="0"/>
        </a:spcAft>
        <a:defRPr sz="4800" b="1">
          <a:solidFill>
            <a:schemeClr val="tx2"/>
          </a:solidFill>
          <a:effectLst>
            <a:outerShdw blurRad="38100" dist="38100" dir="2700000" algn="tl">
              <a:srgbClr val="000000"/>
            </a:outerShdw>
          </a:effectLst>
          <a:latin typeface="Arial" pitchFamily="34" charset="0"/>
        </a:defRPr>
      </a:lvl2pPr>
      <a:lvl3pPr algn="l" rtl="0" eaLnBrk="0" fontAlgn="base" hangingPunct="0">
        <a:lnSpc>
          <a:spcPct val="90000"/>
        </a:lnSpc>
        <a:spcBef>
          <a:spcPct val="30000"/>
        </a:spcBef>
        <a:spcAft>
          <a:spcPct val="0"/>
        </a:spcAft>
        <a:defRPr sz="4800" b="1">
          <a:solidFill>
            <a:schemeClr val="tx2"/>
          </a:solidFill>
          <a:effectLst>
            <a:outerShdw blurRad="38100" dist="38100" dir="2700000" algn="tl">
              <a:srgbClr val="000000"/>
            </a:outerShdw>
          </a:effectLst>
          <a:latin typeface="Arial" pitchFamily="34" charset="0"/>
        </a:defRPr>
      </a:lvl3pPr>
      <a:lvl4pPr algn="l" rtl="0" eaLnBrk="0" fontAlgn="base" hangingPunct="0">
        <a:lnSpc>
          <a:spcPct val="90000"/>
        </a:lnSpc>
        <a:spcBef>
          <a:spcPct val="30000"/>
        </a:spcBef>
        <a:spcAft>
          <a:spcPct val="0"/>
        </a:spcAft>
        <a:defRPr sz="4800" b="1">
          <a:solidFill>
            <a:schemeClr val="tx2"/>
          </a:solidFill>
          <a:effectLst>
            <a:outerShdw blurRad="38100" dist="38100" dir="2700000" algn="tl">
              <a:srgbClr val="000000"/>
            </a:outerShdw>
          </a:effectLst>
          <a:latin typeface="Arial" pitchFamily="34" charset="0"/>
        </a:defRPr>
      </a:lvl4pPr>
      <a:lvl5pPr algn="l" rtl="0" eaLnBrk="0" fontAlgn="base" hangingPunct="0">
        <a:lnSpc>
          <a:spcPct val="90000"/>
        </a:lnSpc>
        <a:spcBef>
          <a:spcPct val="30000"/>
        </a:spcBef>
        <a:spcAft>
          <a:spcPct val="0"/>
        </a:spcAft>
        <a:defRPr sz="4800" b="1">
          <a:solidFill>
            <a:schemeClr val="tx2"/>
          </a:solidFill>
          <a:effectLst>
            <a:outerShdw blurRad="38100" dist="38100" dir="2700000" algn="tl">
              <a:srgbClr val="000000"/>
            </a:outerShdw>
          </a:effectLst>
          <a:latin typeface="Arial" pitchFamily="34" charset="0"/>
        </a:defRPr>
      </a:lvl5pPr>
      <a:lvl6pPr marL="457200" algn="l" rtl="0" fontAlgn="base">
        <a:lnSpc>
          <a:spcPct val="90000"/>
        </a:lnSpc>
        <a:spcBef>
          <a:spcPct val="30000"/>
        </a:spcBef>
        <a:spcAft>
          <a:spcPct val="0"/>
        </a:spcAft>
        <a:defRPr sz="4800" b="1">
          <a:solidFill>
            <a:schemeClr val="tx2"/>
          </a:solidFill>
          <a:effectLst>
            <a:outerShdw blurRad="38100" dist="38100" dir="2700000" algn="tl">
              <a:srgbClr val="000000"/>
            </a:outerShdw>
          </a:effectLst>
          <a:latin typeface="Arial" pitchFamily="34" charset="0"/>
        </a:defRPr>
      </a:lvl6pPr>
      <a:lvl7pPr marL="914400" algn="l" rtl="0" fontAlgn="base">
        <a:lnSpc>
          <a:spcPct val="90000"/>
        </a:lnSpc>
        <a:spcBef>
          <a:spcPct val="30000"/>
        </a:spcBef>
        <a:spcAft>
          <a:spcPct val="0"/>
        </a:spcAft>
        <a:defRPr sz="4800" b="1">
          <a:solidFill>
            <a:schemeClr val="tx2"/>
          </a:solidFill>
          <a:effectLst>
            <a:outerShdw blurRad="38100" dist="38100" dir="2700000" algn="tl">
              <a:srgbClr val="000000"/>
            </a:outerShdw>
          </a:effectLst>
          <a:latin typeface="Arial" pitchFamily="34" charset="0"/>
        </a:defRPr>
      </a:lvl7pPr>
      <a:lvl8pPr marL="1371600" algn="l" rtl="0" fontAlgn="base">
        <a:lnSpc>
          <a:spcPct val="90000"/>
        </a:lnSpc>
        <a:spcBef>
          <a:spcPct val="30000"/>
        </a:spcBef>
        <a:spcAft>
          <a:spcPct val="0"/>
        </a:spcAft>
        <a:defRPr sz="4800" b="1">
          <a:solidFill>
            <a:schemeClr val="tx2"/>
          </a:solidFill>
          <a:effectLst>
            <a:outerShdw blurRad="38100" dist="38100" dir="2700000" algn="tl">
              <a:srgbClr val="000000"/>
            </a:outerShdw>
          </a:effectLst>
          <a:latin typeface="Arial" pitchFamily="34" charset="0"/>
        </a:defRPr>
      </a:lvl8pPr>
      <a:lvl9pPr marL="1828800" algn="l" rtl="0" fontAlgn="base">
        <a:lnSpc>
          <a:spcPct val="90000"/>
        </a:lnSpc>
        <a:spcBef>
          <a:spcPct val="30000"/>
        </a:spcBef>
        <a:spcAft>
          <a:spcPct val="0"/>
        </a:spcAft>
        <a:defRPr sz="4800" b="1">
          <a:solidFill>
            <a:schemeClr val="tx2"/>
          </a:solidFill>
          <a:effectLst>
            <a:outerShdw blurRad="38100" dist="38100" dir="2700000" algn="tl">
              <a:srgbClr val="000000"/>
            </a:outerShdw>
          </a:effectLst>
          <a:latin typeface="Arial" pitchFamily="34" charset="0"/>
        </a:defRPr>
      </a:lvl9pPr>
    </p:titleStyle>
    <p:bodyStyle>
      <a:lvl1pPr marL="571500" indent="-571500" algn="l" rtl="0" eaLnBrk="0" fontAlgn="base" hangingPunct="0">
        <a:lnSpc>
          <a:spcPct val="90000"/>
        </a:lnSpc>
        <a:spcBef>
          <a:spcPct val="30000"/>
        </a:spcBef>
        <a:spcAft>
          <a:spcPct val="0"/>
        </a:spcAft>
        <a:buClr>
          <a:schemeClr val="tx2"/>
        </a:buClr>
        <a:buSzPct val="95000"/>
        <a:buFont typeface="Wingdings" pitchFamily="2" charset="2"/>
        <a:buBlip>
          <a:blip r:embed="rId13"/>
        </a:buBlip>
        <a:defRPr sz="3200">
          <a:solidFill>
            <a:schemeClr val="tx1"/>
          </a:solidFill>
          <a:effectLst>
            <a:outerShdw blurRad="38100" dist="38100" dir="2700000" algn="tl">
              <a:srgbClr val="000000"/>
            </a:outerShdw>
          </a:effectLst>
          <a:latin typeface="+mn-lt"/>
          <a:ea typeface="+mn-ea"/>
          <a:cs typeface="+mn-cs"/>
        </a:defRPr>
      </a:lvl1pPr>
      <a:lvl2pPr marL="1028700" indent="-455613" algn="l" rtl="0" eaLnBrk="0" fontAlgn="base" hangingPunct="0">
        <a:lnSpc>
          <a:spcPct val="90000"/>
        </a:lnSpc>
        <a:spcBef>
          <a:spcPct val="30000"/>
        </a:spcBef>
        <a:spcAft>
          <a:spcPct val="0"/>
        </a:spcAft>
        <a:buClr>
          <a:schemeClr val="tx2"/>
        </a:buClr>
        <a:buSzPct val="95000"/>
        <a:buFont typeface="Wingdings" pitchFamily="2" charset="2"/>
        <a:buBlip>
          <a:blip r:embed="rId14"/>
        </a:buBlip>
        <a:defRPr sz="2800">
          <a:solidFill>
            <a:schemeClr val="tx1"/>
          </a:solidFill>
          <a:effectLst>
            <a:outerShdw blurRad="38100" dist="38100" dir="2700000" algn="tl">
              <a:srgbClr val="000000"/>
            </a:outerShdw>
          </a:effectLst>
          <a:latin typeface="+mn-lt"/>
        </a:defRPr>
      </a:lvl2pPr>
      <a:lvl3pPr marL="1428750" indent="-398463" algn="l" rtl="0" eaLnBrk="0" fontAlgn="base" hangingPunct="0">
        <a:lnSpc>
          <a:spcPct val="90000"/>
        </a:lnSpc>
        <a:spcBef>
          <a:spcPct val="30000"/>
        </a:spcBef>
        <a:spcAft>
          <a:spcPct val="0"/>
        </a:spcAft>
        <a:buClr>
          <a:schemeClr val="tx2"/>
        </a:buClr>
        <a:buSzPct val="95000"/>
        <a:buFont typeface="Wingdings" pitchFamily="2" charset="2"/>
        <a:buBlip>
          <a:blip r:embed="rId14"/>
        </a:buBlip>
        <a:defRPr sz="2400">
          <a:solidFill>
            <a:schemeClr val="tx1"/>
          </a:solidFill>
          <a:effectLst>
            <a:outerShdw blurRad="38100" dist="38100" dir="2700000" algn="tl">
              <a:srgbClr val="000000"/>
            </a:outerShdw>
          </a:effectLst>
          <a:latin typeface="+mn-lt"/>
        </a:defRPr>
      </a:lvl3pPr>
      <a:lvl4pPr marL="1770063" indent="-339725" algn="l" rtl="0" eaLnBrk="0" fontAlgn="base" hangingPunct="0">
        <a:lnSpc>
          <a:spcPct val="90000"/>
        </a:lnSpc>
        <a:spcBef>
          <a:spcPct val="30000"/>
        </a:spcBef>
        <a:spcAft>
          <a:spcPct val="0"/>
        </a:spcAft>
        <a:buClr>
          <a:schemeClr val="tx2"/>
        </a:buClr>
        <a:buSzPct val="95000"/>
        <a:buFont typeface="Wingdings" pitchFamily="2" charset="2"/>
        <a:buBlip>
          <a:blip r:embed="rId14"/>
        </a:buBlip>
        <a:defRPr sz="2000">
          <a:solidFill>
            <a:schemeClr val="tx1"/>
          </a:solidFill>
          <a:effectLst>
            <a:outerShdw blurRad="38100" dist="38100" dir="2700000" algn="tl">
              <a:srgbClr val="000000"/>
            </a:outerShdw>
          </a:effectLst>
          <a:latin typeface="+mn-lt"/>
        </a:defRPr>
      </a:lvl4pPr>
      <a:lvl5pPr marL="2052638" indent="-280988" algn="l" rtl="0" eaLnBrk="0" fontAlgn="base" hangingPunct="0">
        <a:lnSpc>
          <a:spcPct val="90000"/>
        </a:lnSpc>
        <a:spcBef>
          <a:spcPct val="30000"/>
        </a:spcBef>
        <a:spcAft>
          <a:spcPct val="0"/>
        </a:spcAft>
        <a:buClr>
          <a:schemeClr val="tx2"/>
        </a:buClr>
        <a:buSzPct val="95000"/>
        <a:buFont typeface="Wingdings" pitchFamily="2" charset="2"/>
        <a:buBlip>
          <a:blip r:embed="rId14"/>
        </a:buBlip>
        <a:defRPr sz="2000">
          <a:solidFill>
            <a:schemeClr val="tx1"/>
          </a:solidFill>
          <a:effectLst>
            <a:outerShdw blurRad="38100" dist="38100" dir="2700000" algn="tl">
              <a:srgbClr val="000000"/>
            </a:outerShdw>
          </a:effectLst>
          <a:latin typeface="+mn-lt"/>
        </a:defRPr>
      </a:lvl5pPr>
      <a:lvl6pPr marL="2509838" indent="-280988" algn="l" rtl="0" fontAlgn="base">
        <a:lnSpc>
          <a:spcPct val="90000"/>
        </a:lnSpc>
        <a:spcBef>
          <a:spcPct val="30000"/>
        </a:spcBef>
        <a:spcAft>
          <a:spcPct val="0"/>
        </a:spcAft>
        <a:buClr>
          <a:schemeClr val="tx2"/>
        </a:buClr>
        <a:buSzPct val="95000"/>
        <a:buFont typeface="Wingdings" pitchFamily="2" charset="2"/>
        <a:buBlip>
          <a:blip r:embed="rId14"/>
        </a:buBlip>
        <a:defRPr>
          <a:solidFill>
            <a:schemeClr val="tx1"/>
          </a:solidFill>
          <a:effectLst>
            <a:outerShdw blurRad="38100" dist="38100" dir="2700000" algn="tl">
              <a:srgbClr val="000000"/>
            </a:outerShdw>
          </a:effectLst>
          <a:latin typeface="+mn-lt"/>
        </a:defRPr>
      </a:lvl6pPr>
      <a:lvl7pPr marL="2967038" indent="-280988" algn="l" rtl="0" fontAlgn="base">
        <a:lnSpc>
          <a:spcPct val="90000"/>
        </a:lnSpc>
        <a:spcBef>
          <a:spcPct val="30000"/>
        </a:spcBef>
        <a:spcAft>
          <a:spcPct val="0"/>
        </a:spcAft>
        <a:buClr>
          <a:schemeClr val="tx2"/>
        </a:buClr>
        <a:buSzPct val="95000"/>
        <a:buFont typeface="Wingdings" pitchFamily="2" charset="2"/>
        <a:buBlip>
          <a:blip r:embed="rId14"/>
        </a:buBlip>
        <a:defRPr>
          <a:solidFill>
            <a:schemeClr val="tx1"/>
          </a:solidFill>
          <a:effectLst>
            <a:outerShdw blurRad="38100" dist="38100" dir="2700000" algn="tl">
              <a:srgbClr val="000000"/>
            </a:outerShdw>
          </a:effectLst>
          <a:latin typeface="+mn-lt"/>
        </a:defRPr>
      </a:lvl7pPr>
      <a:lvl8pPr marL="3424238" indent="-280988" algn="l" rtl="0" fontAlgn="base">
        <a:lnSpc>
          <a:spcPct val="90000"/>
        </a:lnSpc>
        <a:spcBef>
          <a:spcPct val="30000"/>
        </a:spcBef>
        <a:spcAft>
          <a:spcPct val="0"/>
        </a:spcAft>
        <a:buClr>
          <a:schemeClr val="tx2"/>
        </a:buClr>
        <a:buSzPct val="95000"/>
        <a:buFont typeface="Wingdings" pitchFamily="2" charset="2"/>
        <a:buBlip>
          <a:blip r:embed="rId14"/>
        </a:buBlip>
        <a:defRPr>
          <a:solidFill>
            <a:schemeClr val="tx1"/>
          </a:solidFill>
          <a:effectLst>
            <a:outerShdw blurRad="38100" dist="38100" dir="2700000" algn="tl">
              <a:srgbClr val="000000"/>
            </a:outerShdw>
          </a:effectLst>
          <a:latin typeface="+mn-lt"/>
        </a:defRPr>
      </a:lvl8pPr>
      <a:lvl9pPr marL="3881438" indent="-280988" algn="l" rtl="0" fontAlgn="base">
        <a:lnSpc>
          <a:spcPct val="90000"/>
        </a:lnSpc>
        <a:spcBef>
          <a:spcPct val="30000"/>
        </a:spcBef>
        <a:spcAft>
          <a:spcPct val="0"/>
        </a:spcAft>
        <a:buClr>
          <a:schemeClr val="tx2"/>
        </a:buClr>
        <a:buSzPct val="95000"/>
        <a:buFont typeface="Wingdings" pitchFamily="2" charset="2"/>
        <a:buBlip>
          <a:blip r:embed="rId14"/>
        </a:buBlip>
        <a:defRPr>
          <a:solidFill>
            <a:schemeClr val="tx1"/>
          </a:solidFill>
          <a:effectLst>
            <a:outerShdw blurRad="38100" dist="38100" dir="2700000" algn="tl">
              <a:srgbClr val="000000"/>
            </a:outerShdw>
          </a:effectLst>
          <a:latin typeface="+mn-lt"/>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bwMode="auto">
          <a:xfrm>
            <a:off x="457200" y="274638"/>
            <a:ext cx="8229600" cy="792162"/>
          </a:xfrm>
          <a:prstGeom prst="rect">
            <a:avLst/>
          </a:prstGeom>
          <a:noFill/>
          <a:ln>
            <a:noFill/>
          </a:ln>
          <a:effectLst>
            <a:outerShdw dist="71842" dir="2700000" algn="ctr" rotWithShape="0">
              <a:srgbClr val="000000">
                <a:alpha val="5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 altLang="es-ES" smtClean="0"/>
              <a:t>Haga clic para modificar el estilo de título del patrón</a:t>
            </a:r>
          </a:p>
        </p:txBody>
      </p:sp>
      <p:sp>
        <p:nvSpPr>
          <p:cNvPr id="94211" name="Rectangle 3"/>
          <p:cNvSpPr>
            <a:spLocks noGrp="1" noChangeArrowheads="1"/>
          </p:cNvSpPr>
          <p:nvPr>
            <p:ph type="body" idx="1"/>
          </p:nvPr>
        </p:nvSpPr>
        <p:spPr bwMode="auto">
          <a:xfrm>
            <a:off x="457200" y="1295400"/>
            <a:ext cx="8229600" cy="483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s-ES" smtClean="0"/>
              <a:t>Haga clic para modificar los estilos de texto del patrón</a:t>
            </a:r>
          </a:p>
          <a:p>
            <a:pPr lvl="1"/>
            <a:r>
              <a:rPr lang="es-ES" altLang="es-ES" smtClean="0"/>
              <a:t>Segundo nivel</a:t>
            </a:r>
          </a:p>
          <a:p>
            <a:pPr lvl="2"/>
            <a:r>
              <a:rPr lang="es-ES" altLang="es-ES" smtClean="0"/>
              <a:t>Tercer nivel</a:t>
            </a:r>
          </a:p>
          <a:p>
            <a:pPr lvl="3"/>
            <a:r>
              <a:rPr lang="es-ES" altLang="es-ES" smtClean="0"/>
              <a:t>Cuarto nivel</a:t>
            </a:r>
          </a:p>
          <a:p>
            <a:pPr lvl="4"/>
            <a:r>
              <a:rPr lang="es-ES" altLang="es-ES" smtClean="0"/>
              <a:t>Quinto nivel</a:t>
            </a:r>
          </a:p>
        </p:txBody>
      </p:sp>
      <p:sp>
        <p:nvSpPr>
          <p:cNvPr id="94212" name="Rectangle 4"/>
          <p:cNvSpPr>
            <a:spLocks noGrp="1" noChangeArrowheads="1"/>
          </p:cNvSpPr>
          <p:nvPr>
            <p:ph type="dt" sz="half" idx="2"/>
          </p:nvPr>
        </p:nvSpPr>
        <p:spPr bwMode="auto">
          <a:xfrm>
            <a:off x="457200" y="6477000"/>
            <a:ext cx="2133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fld id="{D4DAF973-D188-44FF-BF4B-6852E6460DCB}" type="datetimeFigureOut">
              <a:rPr lang="es-ES" altLang="es-ES"/>
              <a:pPr/>
              <a:t>06/11/2014</a:t>
            </a:fld>
            <a:endParaRPr lang="es-ES" altLang="es-ES"/>
          </a:p>
        </p:txBody>
      </p:sp>
      <p:sp>
        <p:nvSpPr>
          <p:cNvPr id="94213" name="Rectangle 5"/>
          <p:cNvSpPr>
            <a:spLocks noGrp="1" noChangeArrowheads="1"/>
          </p:cNvSpPr>
          <p:nvPr>
            <p:ph type="ftr" sz="quarter" idx="3"/>
          </p:nvPr>
        </p:nvSpPr>
        <p:spPr bwMode="auto">
          <a:xfrm>
            <a:off x="3124200" y="6477000"/>
            <a:ext cx="2895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s-ES" altLang="es-ES"/>
          </a:p>
        </p:txBody>
      </p:sp>
      <p:pic>
        <p:nvPicPr>
          <p:cNvPr id="94214" name="27668 Rectángulo"/>
          <p:cNvPicPr>
            <a:picLocks noChangeAspect="1" noChangeArrowheads="1"/>
          </p:cNvPicPr>
          <p:nvPr userDrawn="1"/>
        </p:nvPicPr>
        <p:blipFill>
          <a:blip r:embed="rId14" cstate="print">
            <a:lum bright="100000"/>
            <a:extLst>
              <a:ext uri="{28A0092B-C50C-407E-A947-70E740481C1C}">
                <a14:useLocalDpi xmlns:a14="http://schemas.microsoft.com/office/drawing/2010/main" val="0"/>
              </a:ext>
            </a:extLst>
          </a:blip>
          <a:srcRect b="-2649"/>
          <a:stretch>
            <a:fillRect/>
          </a:stretch>
        </p:blipFill>
        <p:spPr bwMode="black">
          <a:xfrm>
            <a:off x="7164388" y="6197600"/>
            <a:ext cx="19685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2" tx1="lt1" bg2="dk1" tx2="lt2" accent1="accent1" accent2="accent2" accent3="accent3" accent4="accent4" accent5="accent5" accent6="accent6" hlink="hlink" folHlink="folHlink"/>
  <p:sldLayoutIdLst>
    <p:sldLayoutId id="2147483652"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ctr" rtl="0" fontAlgn="base">
        <a:spcBef>
          <a:spcPct val="0"/>
        </a:spcBef>
        <a:spcAft>
          <a:spcPct val="0"/>
        </a:spcAft>
        <a:defRPr sz="4000" kern="1200">
          <a:solidFill>
            <a:schemeClr val="tx2"/>
          </a:solidFill>
          <a:latin typeface="+mj-lt"/>
          <a:ea typeface="+mj-ea"/>
          <a:cs typeface="+mj-cs"/>
        </a:defRPr>
      </a:lvl1pPr>
      <a:lvl2pPr algn="ctr" rtl="0" fontAlgn="base">
        <a:spcBef>
          <a:spcPct val="0"/>
        </a:spcBef>
        <a:spcAft>
          <a:spcPct val="0"/>
        </a:spcAft>
        <a:defRPr sz="4000">
          <a:solidFill>
            <a:schemeClr val="tx2"/>
          </a:solidFill>
          <a:latin typeface="Verdana" panose="020B0604030504040204" pitchFamily="34" charset="0"/>
        </a:defRPr>
      </a:lvl2pPr>
      <a:lvl3pPr algn="ctr" rtl="0" fontAlgn="base">
        <a:spcBef>
          <a:spcPct val="0"/>
        </a:spcBef>
        <a:spcAft>
          <a:spcPct val="0"/>
        </a:spcAft>
        <a:defRPr sz="4000">
          <a:solidFill>
            <a:schemeClr val="tx2"/>
          </a:solidFill>
          <a:latin typeface="Verdana" panose="020B0604030504040204" pitchFamily="34" charset="0"/>
        </a:defRPr>
      </a:lvl3pPr>
      <a:lvl4pPr algn="ctr" rtl="0" fontAlgn="base">
        <a:spcBef>
          <a:spcPct val="0"/>
        </a:spcBef>
        <a:spcAft>
          <a:spcPct val="0"/>
        </a:spcAft>
        <a:defRPr sz="4000">
          <a:solidFill>
            <a:schemeClr val="tx2"/>
          </a:solidFill>
          <a:latin typeface="Verdana" panose="020B0604030504040204" pitchFamily="34" charset="0"/>
        </a:defRPr>
      </a:lvl4pPr>
      <a:lvl5pPr algn="ctr" rtl="0" fontAlgn="base">
        <a:spcBef>
          <a:spcPct val="0"/>
        </a:spcBef>
        <a:spcAft>
          <a:spcPct val="0"/>
        </a:spcAft>
        <a:defRPr sz="4000">
          <a:solidFill>
            <a:schemeClr val="tx2"/>
          </a:solidFill>
          <a:latin typeface="Verdana" panose="020B0604030504040204" pitchFamily="34" charset="0"/>
        </a:defRPr>
      </a:lvl5pPr>
      <a:lvl6pPr marL="457200" algn="ctr" rtl="0" fontAlgn="base">
        <a:spcBef>
          <a:spcPct val="0"/>
        </a:spcBef>
        <a:spcAft>
          <a:spcPct val="0"/>
        </a:spcAft>
        <a:defRPr sz="4000">
          <a:solidFill>
            <a:schemeClr val="tx2"/>
          </a:solidFill>
          <a:latin typeface="Verdana" panose="020B0604030504040204" pitchFamily="34" charset="0"/>
        </a:defRPr>
      </a:lvl6pPr>
      <a:lvl7pPr marL="914400" algn="ctr" rtl="0" fontAlgn="base">
        <a:spcBef>
          <a:spcPct val="0"/>
        </a:spcBef>
        <a:spcAft>
          <a:spcPct val="0"/>
        </a:spcAft>
        <a:defRPr sz="4000">
          <a:solidFill>
            <a:schemeClr val="tx2"/>
          </a:solidFill>
          <a:latin typeface="Verdana" panose="020B0604030504040204" pitchFamily="34" charset="0"/>
        </a:defRPr>
      </a:lvl7pPr>
      <a:lvl8pPr marL="1371600" algn="ctr" rtl="0" fontAlgn="base">
        <a:spcBef>
          <a:spcPct val="0"/>
        </a:spcBef>
        <a:spcAft>
          <a:spcPct val="0"/>
        </a:spcAft>
        <a:defRPr sz="4000">
          <a:solidFill>
            <a:schemeClr val="tx2"/>
          </a:solidFill>
          <a:latin typeface="Verdana" panose="020B0604030504040204" pitchFamily="34" charset="0"/>
        </a:defRPr>
      </a:lvl8pPr>
      <a:lvl9pPr marL="1828800" algn="ctr" rtl="0" fontAlgn="base">
        <a:spcBef>
          <a:spcPct val="0"/>
        </a:spcBef>
        <a:spcAft>
          <a:spcPct val="0"/>
        </a:spcAft>
        <a:defRPr sz="4000">
          <a:solidFill>
            <a:schemeClr val="tx2"/>
          </a:solidFill>
          <a:latin typeface="Verdana" panose="020B0604030504040204" pitchFamily="34" charset="0"/>
        </a:defRPr>
      </a:lvl9pPr>
    </p:titleStyle>
    <p:bodyStyle>
      <a:lvl1pPr marL="342900" indent="-342900" algn="l" rtl="0" fontAlgn="base">
        <a:spcBef>
          <a:spcPct val="20000"/>
        </a:spcBef>
        <a:spcAft>
          <a:spcPct val="0"/>
        </a:spcAft>
        <a:buClr>
          <a:schemeClr val="accent2"/>
        </a:buClr>
        <a:buChar char="•"/>
        <a:defRPr sz="3200" kern="1200">
          <a:solidFill>
            <a:schemeClr val="tx1"/>
          </a:solidFill>
          <a:latin typeface="+mn-lt"/>
          <a:ea typeface="+mn-ea"/>
          <a:cs typeface="+mn-cs"/>
        </a:defRPr>
      </a:lvl1pPr>
      <a:lvl2pPr marL="742950" indent="-285750" algn="l" rtl="0" fontAlgn="base">
        <a:spcBef>
          <a:spcPct val="20000"/>
        </a:spcBef>
        <a:spcAft>
          <a:spcPct val="0"/>
        </a:spcAft>
        <a:buClr>
          <a:schemeClr val="tx2"/>
        </a:buClr>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shadeToTitle="1">
        <a:gradFill rotWithShape="0">
          <a:gsLst>
            <a:gs pos="0">
              <a:srgbClr val="336699"/>
            </a:gs>
            <a:gs pos="100000">
              <a:srgbClr val="182F47"/>
            </a:gs>
          </a:gsLst>
          <a:path path="shape">
            <a:fillToRect l="50000" t="50000" r="50000" b="50000"/>
          </a:path>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792162"/>
          </a:xfrm>
          <a:prstGeom prst="rect">
            <a:avLst/>
          </a:prstGeom>
          <a:noFill/>
          <a:ln w="9525">
            <a:noFill/>
            <a:miter lim="800000"/>
            <a:headEnd/>
            <a:tailEnd/>
          </a:ln>
          <a:effectLst>
            <a:outerShdw dist="71842" dir="2700000" algn="ctr" rotWithShape="0">
              <a:srgbClr val="000000">
                <a:alpha val="50000"/>
              </a:srgbClr>
            </a:outerShdw>
          </a:effectLst>
        </p:spPr>
        <p:txBody>
          <a:bodyPr vert="horz" wrap="square" lIns="91440" tIns="45720" rIns="91440" bIns="45720" numCol="1" anchor="ctr" anchorCtr="0" compatLnSpc="1">
            <a:prstTxWarp prst="textNoShape">
              <a:avLst/>
            </a:prstTxWarp>
          </a:bodyPr>
          <a:lstStyle/>
          <a:p>
            <a:pPr lvl="0"/>
            <a:r>
              <a:rPr lang="es-ES" altLang="es-ES" smtClean="0"/>
              <a:t>Haga clic para modificar el estilo de título del patrón</a:t>
            </a:r>
          </a:p>
        </p:txBody>
      </p:sp>
      <p:sp>
        <p:nvSpPr>
          <p:cNvPr id="145411" name="Rectangle 3"/>
          <p:cNvSpPr>
            <a:spLocks noGrp="1" noChangeArrowheads="1"/>
          </p:cNvSpPr>
          <p:nvPr>
            <p:ph type="body" idx="1"/>
          </p:nvPr>
        </p:nvSpPr>
        <p:spPr bwMode="auto">
          <a:xfrm>
            <a:off x="457200" y="1295400"/>
            <a:ext cx="8229600" cy="483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es-ES" smtClean="0"/>
              <a:t>Haga clic para modificar los estilos de texto del patrón</a:t>
            </a:r>
          </a:p>
          <a:p>
            <a:pPr lvl="1"/>
            <a:r>
              <a:rPr lang="es-ES" altLang="es-ES" smtClean="0"/>
              <a:t>Segundo nivel</a:t>
            </a:r>
          </a:p>
          <a:p>
            <a:pPr lvl="2"/>
            <a:r>
              <a:rPr lang="es-ES" altLang="es-ES" smtClean="0"/>
              <a:t>Tercer nivel</a:t>
            </a:r>
          </a:p>
          <a:p>
            <a:pPr lvl="3"/>
            <a:r>
              <a:rPr lang="es-ES" altLang="es-ES" smtClean="0"/>
              <a:t>Cuarto nivel</a:t>
            </a:r>
          </a:p>
          <a:p>
            <a:pPr lvl="4"/>
            <a:r>
              <a:rPr lang="es-ES" altLang="es-ES" smtClean="0"/>
              <a:t>Quinto nivel</a:t>
            </a:r>
          </a:p>
        </p:txBody>
      </p:sp>
      <p:sp>
        <p:nvSpPr>
          <p:cNvPr id="1028" name="Rectangle 4"/>
          <p:cNvSpPr>
            <a:spLocks noGrp="1" noChangeArrowheads="1"/>
          </p:cNvSpPr>
          <p:nvPr>
            <p:ph type="dt" sz="half" idx="2"/>
          </p:nvPr>
        </p:nvSpPr>
        <p:spPr bwMode="auto">
          <a:xfrm>
            <a:off x="457200" y="6477000"/>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vl1pPr>
          </a:lstStyle>
          <a:p>
            <a:pPr>
              <a:defRPr/>
            </a:pPr>
            <a:endParaRPr lang="es-ES"/>
          </a:p>
        </p:txBody>
      </p:sp>
      <p:sp>
        <p:nvSpPr>
          <p:cNvPr id="1029" name="Rectangle 5"/>
          <p:cNvSpPr>
            <a:spLocks noGrp="1" noChangeArrowheads="1"/>
          </p:cNvSpPr>
          <p:nvPr>
            <p:ph type="ftr" sz="quarter" idx="3"/>
          </p:nvPr>
        </p:nvSpPr>
        <p:spPr bwMode="auto">
          <a:xfrm>
            <a:off x="3124200" y="6477000"/>
            <a:ext cx="2895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lvl1pPr>
          </a:lstStyle>
          <a:p>
            <a:pPr>
              <a:defRPr/>
            </a:pPr>
            <a:endParaRPr lang="es-ES"/>
          </a:p>
        </p:txBody>
      </p:sp>
      <p:pic>
        <p:nvPicPr>
          <p:cNvPr id="145414" name="27668 Rectángulo"/>
          <p:cNvPicPr>
            <a:picLocks noChangeAspect="1" noChangeArrowheads="1"/>
          </p:cNvPicPr>
          <p:nvPr/>
        </p:nvPicPr>
        <p:blipFill>
          <a:blip r:embed="rId13" cstate="print">
            <a:lum bright="100000"/>
            <a:extLst>
              <a:ext uri="{28A0092B-C50C-407E-A947-70E740481C1C}">
                <a14:useLocalDpi xmlns:a14="http://schemas.microsoft.com/office/drawing/2010/main" val="0"/>
              </a:ext>
            </a:extLst>
          </a:blip>
          <a:srcRect b="-2649"/>
          <a:stretch>
            <a:fillRect/>
          </a:stretch>
        </p:blipFill>
        <p:spPr bwMode="black">
          <a:xfrm>
            <a:off x="7164388" y="6197600"/>
            <a:ext cx="19685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2" tx1="lt1" bg2="dk1"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ctr" rtl="0" fontAlgn="base">
        <a:spcBef>
          <a:spcPct val="0"/>
        </a:spcBef>
        <a:spcAft>
          <a:spcPct val="0"/>
        </a:spcAft>
        <a:defRPr sz="4000" kern="1200">
          <a:solidFill>
            <a:schemeClr val="tx2"/>
          </a:solidFill>
          <a:latin typeface="+mj-lt"/>
          <a:ea typeface="+mj-ea"/>
          <a:cs typeface="+mj-cs"/>
        </a:defRPr>
      </a:lvl1pPr>
      <a:lvl2pPr algn="ctr" rtl="0" fontAlgn="base">
        <a:spcBef>
          <a:spcPct val="0"/>
        </a:spcBef>
        <a:spcAft>
          <a:spcPct val="0"/>
        </a:spcAft>
        <a:defRPr sz="4000">
          <a:solidFill>
            <a:schemeClr val="tx2"/>
          </a:solidFill>
          <a:latin typeface="Verdana" panose="020B0604030504040204" pitchFamily="34" charset="0"/>
        </a:defRPr>
      </a:lvl2pPr>
      <a:lvl3pPr algn="ctr" rtl="0" fontAlgn="base">
        <a:spcBef>
          <a:spcPct val="0"/>
        </a:spcBef>
        <a:spcAft>
          <a:spcPct val="0"/>
        </a:spcAft>
        <a:defRPr sz="4000">
          <a:solidFill>
            <a:schemeClr val="tx2"/>
          </a:solidFill>
          <a:latin typeface="Verdana" panose="020B0604030504040204" pitchFamily="34" charset="0"/>
        </a:defRPr>
      </a:lvl3pPr>
      <a:lvl4pPr algn="ctr" rtl="0" fontAlgn="base">
        <a:spcBef>
          <a:spcPct val="0"/>
        </a:spcBef>
        <a:spcAft>
          <a:spcPct val="0"/>
        </a:spcAft>
        <a:defRPr sz="4000">
          <a:solidFill>
            <a:schemeClr val="tx2"/>
          </a:solidFill>
          <a:latin typeface="Verdana" panose="020B0604030504040204" pitchFamily="34" charset="0"/>
        </a:defRPr>
      </a:lvl4pPr>
      <a:lvl5pPr algn="ctr" rtl="0" fontAlgn="base">
        <a:spcBef>
          <a:spcPct val="0"/>
        </a:spcBef>
        <a:spcAft>
          <a:spcPct val="0"/>
        </a:spcAft>
        <a:defRPr sz="4000">
          <a:solidFill>
            <a:schemeClr val="tx2"/>
          </a:solidFill>
          <a:latin typeface="Verdana" panose="020B0604030504040204" pitchFamily="34" charset="0"/>
        </a:defRPr>
      </a:lvl5pPr>
      <a:lvl6pPr marL="457200" algn="ctr" rtl="0" fontAlgn="base">
        <a:spcBef>
          <a:spcPct val="0"/>
        </a:spcBef>
        <a:spcAft>
          <a:spcPct val="0"/>
        </a:spcAft>
        <a:defRPr sz="4000">
          <a:solidFill>
            <a:schemeClr val="tx2"/>
          </a:solidFill>
          <a:latin typeface="Verdana" panose="020B0604030504040204" pitchFamily="34" charset="0"/>
        </a:defRPr>
      </a:lvl6pPr>
      <a:lvl7pPr marL="914400" algn="ctr" rtl="0" fontAlgn="base">
        <a:spcBef>
          <a:spcPct val="0"/>
        </a:spcBef>
        <a:spcAft>
          <a:spcPct val="0"/>
        </a:spcAft>
        <a:defRPr sz="4000">
          <a:solidFill>
            <a:schemeClr val="tx2"/>
          </a:solidFill>
          <a:latin typeface="Verdana" panose="020B0604030504040204" pitchFamily="34" charset="0"/>
        </a:defRPr>
      </a:lvl7pPr>
      <a:lvl8pPr marL="1371600" algn="ctr" rtl="0" fontAlgn="base">
        <a:spcBef>
          <a:spcPct val="0"/>
        </a:spcBef>
        <a:spcAft>
          <a:spcPct val="0"/>
        </a:spcAft>
        <a:defRPr sz="4000">
          <a:solidFill>
            <a:schemeClr val="tx2"/>
          </a:solidFill>
          <a:latin typeface="Verdana" panose="020B0604030504040204" pitchFamily="34" charset="0"/>
        </a:defRPr>
      </a:lvl8pPr>
      <a:lvl9pPr marL="1828800" algn="ctr" rtl="0" fontAlgn="base">
        <a:spcBef>
          <a:spcPct val="0"/>
        </a:spcBef>
        <a:spcAft>
          <a:spcPct val="0"/>
        </a:spcAft>
        <a:defRPr sz="4000">
          <a:solidFill>
            <a:schemeClr val="tx2"/>
          </a:solidFill>
          <a:latin typeface="Verdana" panose="020B0604030504040204" pitchFamily="34" charset="0"/>
        </a:defRPr>
      </a:lvl9pPr>
    </p:titleStyle>
    <p:bodyStyle>
      <a:lvl1pPr marL="342900" indent="-342900" algn="l" rtl="0" fontAlgn="base">
        <a:spcBef>
          <a:spcPct val="20000"/>
        </a:spcBef>
        <a:spcAft>
          <a:spcPct val="0"/>
        </a:spcAft>
        <a:buClr>
          <a:schemeClr val="accent2"/>
        </a:buClr>
        <a:buChar char="•"/>
        <a:defRPr sz="3200" kern="1200">
          <a:solidFill>
            <a:schemeClr val="tx1"/>
          </a:solidFill>
          <a:latin typeface="+mn-lt"/>
          <a:ea typeface="+mn-ea"/>
          <a:cs typeface="+mn-cs"/>
        </a:defRPr>
      </a:lvl1pPr>
      <a:lvl2pPr marL="742950" indent="-285750" algn="l" rtl="0" fontAlgn="base">
        <a:spcBef>
          <a:spcPct val="20000"/>
        </a:spcBef>
        <a:spcAft>
          <a:spcPct val="0"/>
        </a:spcAft>
        <a:buClr>
          <a:schemeClr val="tx2"/>
        </a:buClr>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0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9.xml"/></Relationships>
</file>

<file path=ppt/slides/_rels/slide10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9.xml"/></Relationships>
</file>

<file path=ppt/slides/_rels/slide10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9.xml"/></Relationships>
</file>

<file path=ppt/slides/_rels/slide10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9.xml"/></Relationships>
</file>

<file path=ppt/slides/_rels/slide10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9.xml"/></Relationships>
</file>

<file path=ppt/slides/_rels/slide10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9.xml"/></Relationships>
</file>

<file path=ppt/slides/_rels/slide10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9.xml"/></Relationships>
</file>

<file path=ppt/slides/_rels/slide10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9.xml"/></Relationships>
</file>

<file path=ppt/slides/_rels/slide10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9.xml"/></Relationships>
</file>

<file path=ppt/slides/_rels/slide10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9.xml"/></Relationships>
</file>

<file path=ppt/slides/_rels/slide11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9.xml"/></Relationships>
</file>

<file path=ppt/slides/_rels/slide11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9.xml"/></Relationships>
</file>

<file path=ppt/slides/_rels/slide11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9.xml"/></Relationships>
</file>

<file path=ppt/slides/_rels/slide11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9.xml"/></Relationships>
</file>

<file path=ppt/slides/_rels/slide11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1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9.xml"/></Relationships>
</file>

<file path=ppt/slides/_rels/slide11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9.xml"/></Relationships>
</file>

<file path=ppt/slides/_rels/slide11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9.xml"/></Relationships>
</file>

<file path=ppt/slides/_rels/slide12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9.xml"/></Relationships>
</file>

<file path=ppt/slides/_rels/slide12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9.xml"/></Relationships>
</file>

<file path=ppt/slides/_rels/slide12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9.xml"/></Relationships>
</file>

<file path=ppt/slides/_rels/slide12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9.xml"/></Relationships>
</file>

<file path=ppt/slides/_rels/slide12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9.xml"/></Relationships>
</file>

<file path=ppt/slides/_rels/slide12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9.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9.xml"/></Relationships>
</file>

<file path=ppt/slides/_rels/slide13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9.xml"/></Relationships>
</file>

<file path=ppt/slides/_rels/slide13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9.xml"/></Relationships>
</file>

<file path=ppt/slides/_rels/slide13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9.xml"/></Relationships>
</file>

<file path=ppt/slides/_rels/slide13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9.xml"/></Relationships>
</file>

<file path=ppt/slides/_rels/slide13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9.xml"/></Relationships>
</file>

<file path=ppt/slides/_rels/slide13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9.xml"/></Relationships>
</file>

<file path=ppt/slides/_rels/slide13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39.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1.xml"/><Relationship Id="rId1" Type="http://schemas.openxmlformats.org/officeDocument/2006/relationships/themeOverride" Target="../theme/themeOverride1.xml"/><Relationship Id="rId4" Type="http://schemas.openxmlformats.org/officeDocument/2006/relationships/image" Target="../media/image125.pn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9.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hemeOverride" Target="../theme/themeOverride2.xml"/><Relationship Id="rId4" Type="http://schemas.openxmlformats.org/officeDocument/2006/relationships/image" Target="../media/image126.png"/></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www.tectimes.net/wp-content/uploads/2012/12/123012_2347_TUTORIALCon24.png" TargetMode="External"/><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9.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9.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9.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9.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9.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9.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9.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9.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9.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9.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9.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9.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9.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9.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9.xml"/></Relationships>
</file>

<file path=ppt/slides/_rels/slide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9.xml"/></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9.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9.xml"/></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9.xml"/></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9.xml"/></Relationships>
</file>

<file path=ppt/slides/_rels/slide6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9.xml"/></Relationships>
</file>

<file path=ppt/slides/_rels/slide6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9.xml"/></Relationships>
</file>

<file path=ppt/slides/_rels/slide6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9.xml"/></Relationships>
</file>

<file path=ppt/slides/_rels/slide6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9.xml"/></Relationships>
</file>

<file path=ppt/slides/_rels/slide7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9.xml"/></Relationships>
</file>

<file path=ppt/slides/_rels/slide7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9.xml"/></Relationships>
</file>

<file path=ppt/slides/_rels/slide7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9.xml"/></Relationships>
</file>

<file path=ppt/slides/_rels/slide7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9.xml"/></Relationships>
</file>

<file path=ppt/slides/_rels/slide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9.xml"/></Relationships>
</file>

<file path=ppt/slides/_rels/slide7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9.xml"/></Relationships>
</file>

<file path=ppt/slides/_rels/slide7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9.xml"/></Relationships>
</file>

<file path=ppt/slides/_rels/slide7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9.xml"/></Relationships>
</file>

<file path=ppt/slides/_rels/slide7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9.xml"/></Relationships>
</file>

<file path=ppt/slides/_rels/slide7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9.xml"/></Relationships>
</file>

<file path=ppt/slides/_rels/slide8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9.xml"/></Relationships>
</file>

<file path=ppt/slides/_rels/slide8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9.xml"/></Relationships>
</file>

<file path=ppt/slides/_rels/slide8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9.xml"/></Relationships>
</file>

<file path=ppt/slides/_rels/slide8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9.xml"/></Relationships>
</file>

<file path=ppt/slides/_rels/slide8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9.xml"/></Relationships>
</file>

<file path=ppt/slides/_rels/slide8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9.xml"/></Relationships>
</file>

<file path=ppt/slides/_rels/slide8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9.xml"/></Relationships>
</file>

<file path=ppt/slides/_rels/slide8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9.xml"/></Relationships>
</file>

<file path=ppt/slides/_rels/slide8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3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9.xml"/></Relationships>
</file>

<file path=ppt/slides/_rels/slide9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3" name="Rectangle 3"/>
          <p:cNvSpPr>
            <a:spLocks noChangeArrowheads="1"/>
          </p:cNvSpPr>
          <p:nvPr/>
        </p:nvSpPr>
        <p:spPr bwMode="auto">
          <a:xfrm>
            <a:off x="0" y="5661025"/>
            <a:ext cx="9144000" cy="1196975"/>
          </a:xfrm>
          <a:prstGeom prst="rect">
            <a:avLst/>
          </a:prstGeom>
          <a:gradFill rotWithShape="1">
            <a:gsLst>
              <a:gs pos="0">
                <a:srgbClr val="336699"/>
              </a:gs>
              <a:gs pos="100000">
                <a:srgbClr val="336699">
                  <a:gamma/>
                  <a:shade val="46275"/>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s-ES" altLang="es-ES">
              <a:solidFill>
                <a:srgbClr val="FF9900"/>
              </a:solidFill>
            </a:endParaRPr>
          </a:p>
        </p:txBody>
      </p:sp>
      <p:pic>
        <p:nvPicPr>
          <p:cNvPr id="787464" name="Picture 8" descr="WS-LH_h_rgb_r"/>
          <p:cNvPicPr>
            <a:picLocks noChangeAspect="1" noChangeArrowheads="1"/>
          </p:cNvPicPr>
          <p:nvPr/>
        </p:nvPicPr>
        <p:blipFill>
          <a:blip r:embed="rId2"/>
          <a:srcRect/>
          <a:stretch>
            <a:fillRect/>
          </a:stretch>
        </p:blipFill>
        <p:spPr bwMode="auto">
          <a:xfrm>
            <a:off x="5795963" y="5819775"/>
            <a:ext cx="3190875" cy="849313"/>
          </a:xfrm>
          <a:prstGeom prst="rect">
            <a:avLst/>
          </a:prstGeom>
          <a:noFill/>
          <a:ln w="9525" algn="ctr">
            <a:noFill/>
            <a:miter lim="800000"/>
            <a:headEnd/>
            <a:tailEnd/>
          </a:ln>
          <a:effectLst>
            <a:outerShdw dist="12700" algn="ctr" rotWithShape="0">
              <a:schemeClr val="bg2"/>
            </a:outerShdw>
          </a:effectLst>
        </p:spPr>
      </p:pic>
      <p:sp>
        <p:nvSpPr>
          <p:cNvPr id="143365" name="TextBox 4"/>
          <p:cNvSpPr txBox="1">
            <a:spLocks noChangeArrowheads="1"/>
          </p:cNvSpPr>
          <p:nvPr/>
        </p:nvSpPr>
        <p:spPr bwMode="auto">
          <a:xfrm>
            <a:off x="1269011" y="5816600"/>
            <a:ext cx="99257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s-ES" sz="2200" dirty="0" smtClean="0">
                <a:solidFill>
                  <a:srgbClr val="FFFFFF"/>
                </a:solidFill>
                <a:effectLst>
                  <a:outerShdw blurRad="38100" dist="38100" dir="2700000" algn="tl">
                    <a:srgbClr val="000000"/>
                  </a:outerShdw>
                </a:effectLst>
                <a:latin typeface="Verdana" panose="020B0604030504040204" pitchFamily="34" charset="0"/>
              </a:rPr>
              <a:t>IIS  7</a:t>
            </a:r>
            <a:endParaRPr lang="en-US" altLang="es-ES" sz="1400" i="1" dirty="0">
              <a:solidFill>
                <a:srgbClr val="FFFFFF"/>
              </a:solidFill>
              <a:latin typeface="Verdana" panose="020B0604030504040204" pitchFamily="34" charset="0"/>
            </a:endParaRPr>
          </a:p>
        </p:txBody>
      </p:sp>
      <p:sp>
        <p:nvSpPr>
          <p:cNvPr id="143368" name="Rectangle 8"/>
          <p:cNvSpPr>
            <a:spLocks noGrp="1" noChangeArrowheads="1"/>
          </p:cNvSpPr>
          <p:nvPr>
            <p:ph type="ctrTitle"/>
          </p:nvPr>
        </p:nvSpPr>
        <p:spPr>
          <a:xfrm>
            <a:off x="539750" y="2492375"/>
            <a:ext cx="8139113" cy="1554163"/>
          </a:xfrm>
          <a:noFill/>
          <a:ln/>
        </p:spPr>
        <p:txBody>
          <a:bodyPr/>
          <a:lstStyle/>
          <a:p>
            <a:r>
              <a:rPr lang="es-ES" altLang="es-ES" sz="3200" dirty="0"/>
              <a:t>Microsoft Windows Server 2008</a:t>
            </a:r>
            <a:br>
              <a:rPr lang="es-ES" altLang="es-ES" sz="3200" dirty="0"/>
            </a:br>
            <a:r>
              <a:rPr lang="es-ES" altLang="es-ES" sz="1200" dirty="0"/>
              <a:t/>
            </a:r>
            <a:br>
              <a:rPr lang="es-ES" altLang="es-ES" sz="1200" dirty="0"/>
            </a:br>
            <a:r>
              <a:rPr lang="es-ES" altLang="es-ES" sz="3200" dirty="0" smtClean="0"/>
              <a:t>”Internet </a:t>
            </a:r>
            <a:r>
              <a:rPr lang="es-ES" altLang="es-ES" sz="3200" dirty="0" err="1" smtClean="0"/>
              <a:t>Information</a:t>
            </a:r>
            <a:r>
              <a:rPr lang="es-ES" altLang="es-ES" sz="3200" dirty="0" smtClean="0"/>
              <a:t> </a:t>
            </a:r>
            <a:r>
              <a:rPr lang="es-ES" altLang="es-ES" sz="3200" dirty="0" err="1" smtClean="0"/>
              <a:t>Services</a:t>
            </a:r>
            <a:r>
              <a:rPr lang="es-ES" altLang="es-ES" sz="3200" dirty="0" smtClean="0"/>
              <a:t> IIS”</a:t>
            </a:r>
            <a:endParaRPr lang="es-ES" altLang="es-ES" sz="320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5"/>
          <p:cNvSpPr>
            <a:spLocks noChangeArrowheads="1"/>
          </p:cNvSpPr>
          <p:nvPr/>
        </p:nvSpPr>
        <p:spPr bwMode="auto">
          <a:xfrm>
            <a:off x="38100" y="73025"/>
            <a:ext cx="9105900"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GB" altLang="es-ES" sz="3600" b="1">
              <a:solidFill>
                <a:srgbClr val="FFFF99"/>
              </a:solidFill>
            </a:endParaRPr>
          </a:p>
        </p:txBody>
      </p:sp>
      <p:sp>
        <p:nvSpPr>
          <p:cNvPr id="46083" name="Rectangle 11"/>
          <p:cNvSpPr>
            <a:spLocks noGrp="1" noChangeArrowheads="1"/>
          </p:cNvSpPr>
          <p:nvPr>
            <p:ph type="title" idx="4294967295"/>
          </p:nvPr>
        </p:nvSpPr>
        <p:spPr>
          <a:xfrm>
            <a:off x="-108520" y="115888"/>
            <a:ext cx="8962008" cy="792162"/>
          </a:xfrm>
        </p:spPr>
        <p:txBody>
          <a:bodyPr/>
          <a:lstStyle/>
          <a:p>
            <a:pPr eaLnBrk="1" hangingPunct="1">
              <a:defRPr/>
            </a:pPr>
            <a:r>
              <a:rPr lang="en-US" dirty="0" smtClean="0">
                <a:solidFill>
                  <a:srgbClr val="FFFF99"/>
                </a:solidFill>
              </a:rPr>
              <a:t>¿</a:t>
            </a:r>
            <a:r>
              <a:rPr lang="en-US" dirty="0" err="1" smtClean="0">
                <a:solidFill>
                  <a:srgbClr val="FFFF99"/>
                </a:solidFill>
              </a:rPr>
              <a:t>Porque</a:t>
            </a:r>
            <a:r>
              <a:rPr lang="en-US" dirty="0" smtClean="0">
                <a:solidFill>
                  <a:srgbClr val="FFFF99"/>
                </a:solidFill>
              </a:rPr>
              <a:t> </a:t>
            </a:r>
            <a:r>
              <a:rPr lang="en-US" dirty="0" err="1" smtClean="0">
                <a:solidFill>
                  <a:srgbClr val="FFFF99"/>
                </a:solidFill>
              </a:rPr>
              <a:t>en</a:t>
            </a:r>
            <a:r>
              <a:rPr lang="en-US" dirty="0" smtClean="0">
                <a:solidFill>
                  <a:srgbClr val="FFFF99"/>
                </a:solidFill>
              </a:rPr>
              <a:t> el </a:t>
            </a:r>
            <a:r>
              <a:rPr lang="en-US" dirty="0" err="1" smtClean="0">
                <a:solidFill>
                  <a:srgbClr val="FFFF99"/>
                </a:solidFill>
              </a:rPr>
              <a:t>negocio</a:t>
            </a:r>
            <a:r>
              <a:rPr lang="en-US" dirty="0" smtClean="0">
                <a:solidFill>
                  <a:srgbClr val="FFFF99"/>
                </a:solidFill>
              </a:rPr>
              <a:t> HOSTING?</a:t>
            </a:r>
            <a:endParaRPr lang="en-US" sz="2000" dirty="0" smtClean="0">
              <a:solidFill>
                <a:srgbClr val="FFFF99"/>
              </a:solidFill>
            </a:endParaRPr>
          </a:p>
        </p:txBody>
      </p:sp>
      <p:grpSp>
        <p:nvGrpSpPr>
          <p:cNvPr id="7172" name="Group 2"/>
          <p:cNvGrpSpPr>
            <a:grpSpLocks/>
          </p:cNvGrpSpPr>
          <p:nvPr/>
        </p:nvGrpSpPr>
        <p:grpSpPr bwMode="auto">
          <a:xfrm>
            <a:off x="3184525" y="5692775"/>
            <a:ext cx="2749550" cy="1049338"/>
            <a:chOff x="2006" y="3494"/>
            <a:chExt cx="1732" cy="661"/>
          </a:xfrm>
        </p:grpSpPr>
        <p:pic>
          <p:nvPicPr>
            <p:cNvPr id="7202" name="Rectangle 11306"/>
            <p:cNvPicPr>
              <a:picLocks noChangeArrowheads="1"/>
            </p:cNvPicPr>
            <p:nvPr/>
          </p:nvPicPr>
          <p:blipFill>
            <a:blip r:embed="rId3">
              <a:lum bright="-12000"/>
              <a:extLst>
                <a:ext uri="{28A0092B-C50C-407E-A947-70E740481C1C}">
                  <a14:useLocalDpi xmlns:a14="http://schemas.microsoft.com/office/drawing/2010/main" val="0"/>
                </a:ext>
              </a:extLst>
            </a:blip>
            <a:srcRect/>
            <a:stretch>
              <a:fillRect/>
            </a:stretch>
          </p:blipFill>
          <p:spPr bwMode="auto">
            <a:xfrm>
              <a:off x="2489" y="3494"/>
              <a:ext cx="777" cy="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03" name="Rectangle 871427"/>
            <p:cNvSpPr>
              <a:spLocks noChangeArrowheads="1"/>
            </p:cNvSpPr>
            <p:nvPr/>
          </p:nvSpPr>
          <p:spPr bwMode="auto">
            <a:xfrm>
              <a:off x="2006" y="3759"/>
              <a:ext cx="1732"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80000"/>
                </a:lnSpc>
              </a:pPr>
              <a:r>
                <a:rPr lang="en-US" altLang="es-ES" sz="2200">
                  <a:solidFill>
                    <a:srgbClr val="FFFFFF"/>
                  </a:solidFill>
                  <a:latin typeface="Segoe" pitchFamily="34" charset="0"/>
                </a:rPr>
                <a:t>Resultados &amp; </a:t>
              </a:r>
              <a:br>
                <a:rPr lang="en-US" altLang="es-ES" sz="2200">
                  <a:solidFill>
                    <a:srgbClr val="FFFFFF"/>
                  </a:solidFill>
                  <a:latin typeface="Segoe" pitchFamily="34" charset="0"/>
                </a:rPr>
              </a:br>
              <a:r>
                <a:rPr lang="en-US" altLang="es-ES" sz="2200">
                  <a:solidFill>
                    <a:srgbClr val="FFFFFF"/>
                  </a:solidFill>
                  <a:latin typeface="Segoe" pitchFamily="34" charset="0"/>
                </a:rPr>
                <a:t>Generación de Valor</a:t>
              </a:r>
            </a:p>
          </p:txBody>
        </p:sp>
      </p:grpSp>
      <p:sp>
        <p:nvSpPr>
          <p:cNvPr id="7173" name="Oval 871428"/>
          <p:cNvSpPr>
            <a:spLocks noChangeArrowheads="1"/>
          </p:cNvSpPr>
          <p:nvPr/>
        </p:nvSpPr>
        <p:spPr bwMode="auto">
          <a:xfrm>
            <a:off x="2474913" y="1739900"/>
            <a:ext cx="4210050" cy="4210050"/>
          </a:xfrm>
          <a:prstGeom prst="ellipse">
            <a:avLst/>
          </a:prstGeom>
          <a:gradFill rotWithShape="1">
            <a:gsLst>
              <a:gs pos="0">
                <a:srgbClr val="FFFFFF">
                  <a:alpha val="98000"/>
                </a:srgbClr>
              </a:gs>
              <a:gs pos="100000">
                <a:srgbClr val="FFFFFF">
                  <a:alpha val="0"/>
                </a:srgbClr>
              </a:gs>
            </a:gsLst>
            <a:path path="shape">
              <a:fillToRect l="50000" t="50000" r="50000" b="50000"/>
            </a:path>
          </a:gradFill>
          <a:ln w="161925" algn="ctr">
            <a:solidFill>
              <a:srgbClr val="FFB601">
                <a:alpha val="10980"/>
              </a:srgbClr>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s-ES" altLang="es-ES">
              <a:solidFill>
                <a:srgbClr val="000000"/>
              </a:solidFill>
            </a:endParaRPr>
          </a:p>
        </p:txBody>
      </p:sp>
      <p:grpSp>
        <p:nvGrpSpPr>
          <p:cNvPr id="7174" name="Group 6"/>
          <p:cNvGrpSpPr>
            <a:grpSpLocks/>
          </p:cNvGrpSpPr>
          <p:nvPr/>
        </p:nvGrpSpPr>
        <p:grpSpPr bwMode="auto">
          <a:xfrm>
            <a:off x="5665788" y="4965700"/>
            <a:ext cx="2470150" cy="903288"/>
            <a:chOff x="3569" y="3014"/>
            <a:chExt cx="1556" cy="569"/>
          </a:xfrm>
        </p:grpSpPr>
        <p:pic>
          <p:nvPicPr>
            <p:cNvPr id="7200" name="Rectangle 11304"/>
            <p:cNvPicPr>
              <a:picLocks noChangeArrowheads="1"/>
            </p:cNvPicPr>
            <p:nvPr/>
          </p:nvPicPr>
          <p:blipFill>
            <a:blip r:embed="rId4">
              <a:lum bright="-12000"/>
              <a:extLst>
                <a:ext uri="{28A0092B-C50C-407E-A947-70E740481C1C}">
                  <a14:useLocalDpi xmlns:a14="http://schemas.microsoft.com/office/drawing/2010/main" val="0"/>
                </a:ext>
              </a:extLst>
            </a:blip>
            <a:srcRect/>
            <a:stretch>
              <a:fillRect/>
            </a:stretch>
          </p:blipFill>
          <p:spPr bwMode="auto">
            <a:xfrm rot="8116403">
              <a:off x="3569" y="3014"/>
              <a:ext cx="777" cy="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01" name="Rectangle 871431"/>
            <p:cNvSpPr>
              <a:spLocks noChangeArrowheads="1"/>
            </p:cNvSpPr>
            <p:nvPr/>
          </p:nvSpPr>
          <p:spPr bwMode="auto">
            <a:xfrm>
              <a:off x="3697" y="3187"/>
              <a:ext cx="1428"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80000"/>
                </a:lnSpc>
              </a:pPr>
              <a:r>
                <a:rPr lang="en-US" altLang="es-ES" sz="2200">
                  <a:solidFill>
                    <a:srgbClr val="FFFFFF"/>
                  </a:solidFill>
                  <a:latin typeface="Segoe" pitchFamily="34" charset="0"/>
                </a:rPr>
                <a:t>Productividad de</a:t>
              </a:r>
              <a:endParaRPr lang="en-US" altLang="es-ES">
                <a:solidFill>
                  <a:srgbClr val="FFFFFF"/>
                </a:solidFill>
              </a:endParaRPr>
            </a:p>
            <a:p>
              <a:pPr algn="ctr">
                <a:lnSpc>
                  <a:spcPct val="80000"/>
                </a:lnSpc>
              </a:pPr>
              <a:r>
                <a:rPr lang="en-US" altLang="es-ES" sz="2200">
                  <a:solidFill>
                    <a:srgbClr val="FFFFFF"/>
                  </a:solidFill>
                  <a:latin typeface="Segoe" pitchFamily="34" charset="0"/>
                </a:rPr>
                <a:t>Usuario Final</a:t>
              </a:r>
            </a:p>
          </p:txBody>
        </p:sp>
      </p:grpSp>
      <p:grpSp>
        <p:nvGrpSpPr>
          <p:cNvPr id="7175" name="Group 9"/>
          <p:cNvGrpSpPr>
            <a:grpSpLocks/>
          </p:cNvGrpSpPr>
          <p:nvPr/>
        </p:nvGrpSpPr>
        <p:grpSpPr bwMode="auto">
          <a:xfrm>
            <a:off x="1055688" y="4965700"/>
            <a:ext cx="2608262" cy="749300"/>
            <a:chOff x="665" y="3014"/>
            <a:chExt cx="1643" cy="472"/>
          </a:xfrm>
        </p:grpSpPr>
        <p:pic>
          <p:nvPicPr>
            <p:cNvPr id="7198" name="Rectangle 11302"/>
            <p:cNvPicPr>
              <a:picLocks noChangeArrowheads="1"/>
            </p:cNvPicPr>
            <p:nvPr/>
          </p:nvPicPr>
          <p:blipFill>
            <a:blip r:embed="rId4">
              <a:lum bright="-12000"/>
              <a:extLst>
                <a:ext uri="{28A0092B-C50C-407E-A947-70E740481C1C}">
                  <a14:useLocalDpi xmlns:a14="http://schemas.microsoft.com/office/drawing/2010/main" val="0"/>
                </a:ext>
              </a:extLst>
            </a:blip>
            <a:srcRect/>
            <a:stretch>
              <a:fillRect/>
            </a:stretch>
          </p:blipFill>
          <p:spPr bwMode="auto">
            <a:xfrm rot="13483597" flipH="1">
              <a:off x="1491" y="3014"/>
              <a:ext cx="777" cy="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9" name="Rectangle 871434"/>
            <p:cNvSpPr>
              <a:spLocks noChangeArrowheads="1"/>
            </p:cNvSpPr>
            <p:nvPr/>
          </p:nvSpPr>
          <p:spPr bwMode="auto">
            <a:xfrm>
              <a:off x="665" y="3187"/>
              <a:ext cx="1643"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80000"/>
                </a:lnSpc>
              </a:pPr>
              <a:r>
                <a:rPr lang="en-US" altLang="es-ES" sz="2200">
                  <a:solidFill>
                    <a:srgbClr val="FFFFFF"/>
                  </a:solidFill>
                  <a:latin typeface="Segoe" pitchFamily="34" charset="0"/>
                </a:rPr>
                <a:t>Conexión al Cliente</a:t>
              </a:r>
            </a:p>
          </p:txBody>
        </p:sp>
      </p:grpSp>
      <p:grpSp>
        <p:nvGrpSpPr>
          <p:cNvPr id="7176" name="Group 12"/>
          <p:cNvGrpSpPr>
            <a:grpSpLocks/>
          </p:cNvGrpSpPr>
          <p:nvPr/>
        </p:nvGrpSpPr>
        <p:grpSpPr bwMode="auto">
          <a:xfrm>
            <a:off x="6496050" y="3421063"/>
            <a:ext cx="2357438" cy="1236662"/>
            <a:chOff x="4092" y="2041"/>
            <a:chExt cx="1485" cy="779"/>
          </a:xfrm>
        </p:grpSpPr>
        <p:pic>
          <p:nvPicPr>
            <p:cNvPr id="7196" name="Rectangle 113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2" y="2041"/>
              <a:ext cx="475" cy="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7" name="Rectangle 871437"/>
            <p:cNvSpPr>
              <a:spLocks noChangeArrowheads="1"/>
            </p:cNvSpPr>
            <p:nvPr/>
          </p:nvSpPr>
          <p:spPr bwMode="auto">
            <a:xfrm>
              <a:off x="4237" y="2239"/>
              <a:ext cx="1340"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80000"/>
                </a:lnSpc>
              </a:pPr>
              <a:r>
                <a:rPr lang="en-US" altLang="es-ES" sz="2200">
                  <a:solidFill>
                    <a:srgbClr val="FFFFFF"/>
                  </a:solidFill>
                  <a:latin typeface="Segoe" pitchFamily="34" charset="0"/>
                </a:rPr>
                <a:t>Crecimiento del</a:t>
              </a:r>
              <a:br>
                <a:rPr lang="en-US" altLang="es-ES" sz="2200">
                  <a:solidFill>
                    <a:srgbClr val="FFFFFF"/>
                  </a:solidFill>
                  <a:latin typeface="Segoe" pitchFamily="34" charset="0"/>
                </a:rPr>
              </a:br>
              <a:r>
                <a:rPr lang="en-US" altLang="es-ES" sz="2200">
                  <a:solidFill>
                    <a:srgbClr val="FFFFFF"/>
                  </a:solidFill>
                  <a:latin typeface="Segoe" pitchFamily="34" charset="0"/>
                </a:rPr>
                <a:t>Negocio</a:t>
              </a:r>
              <a:endParaRPr lang="en-US" altLang="es-ES">
                <a:solidFill>
                  <a:srgbClr val="FFFFFF"/>
                </a:solidFill>
              </a:endParaRPr>
            </a:p>
          </p:txBody>
        </p:sp>
      </p:grpSp>
      <p:grpSp>
        <p:nvGrpSpPr>
          <p:cNvPr id="7177" name="Group 15"/>
          <p:cNvGrpSpPr>
            <a:grpSpLocks/>
          </p:cNvGrpSpPr>
          <p:nvPr/>
        </p:nvGrpSpPr>
        <p:grpSpPr bwMode="auto">
          <a:xfrm>
            <a:off x="2593975" y="2020888"/>
            <a:ext cx="3695700" cy="3727450"/>
            <a:chOff x="1438" y="827"/>
            <a:chExt cx="2764" cy="2788"/>
          </a:xfrm>
        </p:grpSpPr>
        <p:pic>
          <p:nvPicPr>
            <p:cNvPr id="7193" name="Rectangle 1129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2377" y="827"/>
              <a:ext cx="1825" cy="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4" name="Rectangle 1129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8" y="1590"/>
              <a:ext cx="1570" cy="1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5" name="Rectangle 1129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21" y="2304"/>
              <a:ext cx="1727" cy="1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178" name="Group 19"/>
          <p:cNvGrpSpPr>
            <a:grpSpLocks/>
          </p:cNvGrpSpPr>
          <p:nvPr/>
        </p:nvGrpSpPr>
        <p:grpSpPr bwMode="auto">
          <a:xfrm>
            <a:off x="6149975" y="2081213"/>
            <a:ext cx="1644650" cy="1236662"/>
            <a:chOff x="3874" y="1197"/>
            <a:chExt cx="1036" cy="779"/>
          </a:xfrm>
        </p:grpSpPr>
        <p:pic>
          <p:nvPicPr>
            <p:cNvPr id="7191" name="Rectangle 1129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7158978">
              <a:off x="3722" y="1349"/>
              <a:ext cx="779" cy="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2" name="Rectangle 871444"/>
            <p:cNvSpPr>
              <a:spLocks noChangeArrowheads="1"/>
            </p:cNvSpPr>
            <p:nvPr/>
          </p:nvSpPr>
          <p:spPr bwMode="auto">
            <a:xfrm>
              <a:off x="3991" y="1407"/>
              <a:ext cx="919"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s-ES" sz="2200">
                  <a:solidFill>
                    <a:srgbClr val="FFFFFF"/>
                  </a:solidFill>
                  <a:latin typeface="Segoe" pitchFamily="34" charset="0"/>
                </a:rPr>
                <a:t>Seguridad</a:t>
              </a:r>
              <a:endParaRPr lang="en-US" altLang="es-ES">
                <a:solidFill>
                  <a:srgbClr val="FFFFFF"/>
                </a:solidFill>
              </a:endParaRPr>
            </a:p>
          </p:txBody>
        </p:sp>
      </p:grpSp>
      <p:grpSp>
        <p:nvGrpSpPr>
          <p:cNvPr id="7179" name="Group 24"/>
          <p:cNvGrpSpPr>
            <a:grpSpLocks/>
          </p:cNvGrpSpPr>
          <p:nvPr/>
        </p:nvGrpSpPr>
        <p:grpSpPr bwMode="auto">
          <a:xfrm>
            <a:off x="912813" y="2081213"/>
            <a:ext cx="2093912" cy="1236662"/>
            <a:chOff x="575" y="1197"/>
            <a:chExt cx="1319" cy="779"/>
          </a:xfrm>
        </p:grpSpPr>
        <p:pic>
          <p:nvPicPr>
            <p:cNvPr id="7189" name="Rectangle 1129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7158978" flipH="1">
              <a:off x="1267" y="1349"/>
              <a:ext cx="779" cy="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90" name="Rectangle 871449"/>
            <p:cNvSpPr>
              <a:spLocks noChangeArrowheads="1"/>
            </p:cNvSpPr>
            <p:nvPr/>
          </p:nvSpPr>
          <p:spPr bwMode="auto">
            <a:xfrm>
              <a:off x="575" y="1407"/>
              <a:ext cx="1281"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s-ES" sz="2200">
                  <a:solidFill>
                    <a:srgbClr val="FFFFFF"/>
                  </a:solidFill>
                  <a:latin typeface="Segoe" pitchFamily="34" charset="0"/>
                </a:rPr>
                <a:t>Competitividad</a:t>
              </a:r>
              <a:endParaRPr lang="en-US" altLang="es-ES">
                <a:solidFill>
                  <a:srgbClr val="FFFFFF"/>
                </a:solidFill>
              </a:endParaRPr>
            </a:p>
          </p:txBody>
        </p:sp>
      </p:grpSp>
      <p:grpSp>
        <p:nvGrpSpPr>
          <p:cNvPr id="7180" name="Group 27"/>
          <p:cNvGrpSpPr>
            <a:grpSpLocks/>
          </p:cNvGrpSpPr>
          <p:nvPr/>
        </p:nvGrpSpPr>
        <p:grpSpPr bwMode="auto">
          <a:xfrm>
            <a:off x="2327275" y="1306513"/>
            <a:ext cx="2033588" cy="820737"/>
            <a:chOff x="1466" y="709"/>
            <a:chExt cx="1281" cy="517"/>
          </a:xfrm>
        </p:grpSpPr>
        <p:pic>
          <p:nvPicPr>
            <p:cNvPr id="7187" name="Rectangle 1129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8806844" flipH="1">
              <a:off x="1968" y="751"/>
              <a:ext cx="779" cy="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8" name="Rectangle 871452"/>
            <p:cNvSpPr>
              <a:spLocks noChangeArrowheads="1"/>
            </p:cNvSpPr>
            <p:nvPr/>
          </p:nvSpPr>
          <p:spPr bwMode="auto">
            <a:xfrm>
              <a:off x="1466" y="709"/>
              <a:ext cx="1056"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80000"/>
                </a:lnSpc>
              </a:pPr>
              <a:r>
                <a:rPr lang="en-US" altLang="es-ES" sz="2200">
                  <a:solidFill>
                    <a:srgbClr val="FFFFFF"/>
                  </a:solidFill>
                  <a:latin typeface="Segoe" pitchFamily="34" charset="0"/>
                </a:rPr>
                <a:t>Cambios en</a:t>
              </a:r>
              <a:br>
                <a:rPr lang="en-US" altLang="es-ES" sz="2200">
                  <a:solidFill>
                    <a:srgbClr val="FFFFFF"/>
                  </a:solidFill>
                  <a:latin typeface="Segoe" pitchFamily="34" charset="0"/>
                </a:rPr>
              </a:br>
              <a:r>
                <a:rPr lang="en-US" altLang="es-ES" sz="2200">
                  <a:solidFill>
                    <a:srgbClr val="FFFFFF"/>
                  </a:solidFill>
                  <a:latin typeface="Segoe" pitchFamily="34" charset="0"/>
                </a:rPr>
                <a:t>Tecnología</a:t>
              </a:r>
            </a:p>
          </p:txBody>
        </p:sp>
      </p:grpSp>
      <p:grpSp>
        <p:nvGrpSpPr>
          <p:cNvPr id="7181" name="Group 30"/>
          <p:cNvGrpSpPr>
            <a:grpSpLocks/>
          </p:cNvGrpSpPr>
          <p:nvPr/>
        </p:nvGrpSpPr>
        <p:grpSpPr bwMode="auto">
          <a:xfrm>
            <a:off x="4819650" y="1306513"/>
            <a:ext cx="2139950" cy="820737"/>
            <a:chOff x="3036" y="709"/>
            <a:chExt cx="1348" cy="517"/>
          </a:xfrm>
        </p:grpSpPr>
        <p:pic>
          <p:nvPicPr>
            <p:cNvPr id="7185" name="Rectangle 1128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8806844">
              <a:off x="3036" y="751"/>
              <a:ext cx="779" cy="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6" name="Rectangle 871455"/>
            <p:cNvSpPr>
              <a:spLocks noChangeArrowheads="1"/>
            </p:cNvSpPr>
            <p:nvPr/>
          </p:nvSpPr>
          <p:spPr bwMode="auto">
            <a:xfrm>
              <a:off x="3259" y="709"/>
              <a:ext cx="1125"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80000"/>
                </a:lnSpc>
              </a:pPr>
              <a:r>
                <a:rPr lang="en-US" altLang="es-ES" sz="2200">
                  <a:solidFill>
                    <a:srgbClr val="FFFFFF"/>
                  </a:solidFill>
                  <a:latin typeface="Segoe" pitchFamily="34" charset="0"/>
                </a:rPr>
                <a:t>Conformidad</a:t>
              </a:r>
            </a:p>
            <a:p>
              <a:pPr algn="ctr">
                <a:lnSpc>
                  <a:spcPct val="80000"/>
                </a:lnSpc>
              </a:pPr>
              <a:r>
                <a:rPr lang="en-US" altLang="es-ES" sz="2200">
                  <a:solidFill>
                    <a:srgbClr val="FFFFFF"/>
                  </a:solidFill>
                  <a:latin typeface="Segoe" pitchFamily="34" charset="0"/>
                </a:rPr>
                <a:t>Legal</a:t>
              </a:r>
              <a:endParaRPr lang="en-US" altLang="es-ES">
                <a:solidFill>
                  <a:srgbClr val="FFFFFF"/>
                </a:solidFill>
              </a:endParaRPr>
            </a:p>
          </p:txBody>
        </p:sp>
      </p:grpSp>
      <p:grpSp>
        <p:nvGrpSpPr>
          <p:cNvPr id="7182" name="Group 33"/>
          <p:cNvGrpSpPr>
            <a:grpSpLocks/>
          </p:cNvGrpSpPr>
          <p:nvPr/>
        </p:nvGrpSpPr>
        <p:grpSpPr bwMode="auto">
          <a:xfrm>
            <a:off x="1035050" y="3421063"/>
            <a:ext cx="1695450" cy="1236662"/>
            <a:chOff x="652" y="2041"/>
            <a:chExt cx="1068" cy="779"/>
          </a:xfrm>
        </p:grpSpPr>
        <p:pic>
          <p:nvPicPr>
            <p:cNvPr id="7183" name="Rectangle 1128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45" y="2041"/>
              <a:ext cx="475" cy="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4" name="Rectangle 871458"/>
            <p:cNvSpPr>
              <a:spLocks noChangeArrowheads="1"/>
            </p:cNvSpPr>
            <p:nvPr/>
          </p:nvSpPr>
          <p:spPr bwMode="auto">
            <a:xfrm>
              <a:off x="652" y="2239"/>
              <a:ext cx="948"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lnSpc>
                  <a:spcPct val="80000"/>
                </a:lnSpc>
              </a:pPr>
              <a:r>
                <a:rPr lang="en-US" altLang="es-ES" sz="2200">
                  <a:solidFill>
                    <a:srgbClr val="FFFFFF"/>
                  </a:solidFill>
                  <a:latin typeface="Segoe" pitchFamily="34" charset="0"/>
                </a:rPr>
                <a:t>Reducción</a:t>
              </a:r>
              <a:br>
                <a:rPr lang="en-US" altLang="es-ES" sz="2200">
                  <a:solidFill>
                    <a:srgbClr val="FFFFFF"/>
                  </a:solidFill>
                  <a:latin typeface="Segoe" pitchFamily="34" charset="0"/>
                </a:rPr>
              </a:br>
              <a:r>
                <a:rPr lang="en-US" altLang="es-ES" sz="2200">
                  <a:solidFill>
                    <a:srgbClr val="FFFFFF"/>
                  </a:solidFill>
                  <a:latin typeface="Segoe" pitchFamily="34" charset="0"/>
                </a:rPr>
                <a:t>de Costes</a:t>
              </a:r>
              <a:endParaRPr lang="en-US" altLang="es-ES">
                <a:solidFill>
                  <a:srgbClr val="FFFFFF"/>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kern="0" dirty="0" smtClean="0">
                <a:solidFill>
                  <a:srgbClr val="FFFF99"/>
                </a:solidFill>
                <a:latin typeface="+mj-lt"/>
              </a:rPr>
              <a:t>Creación de Cuentas FTP</a:t>
            </a:r>
            <a:endParaRPr lang="en-US" kern="0" dirty="0">
              <a:solidFill>
                <a:srgbClr val="FFFF99"/>
              </a:solidFill>
              <a:latin typeface="+mj-lt"/>
            </a:endParaRPr>
          </a:p>
        </p:txBody>
      </p:sp>
      <p:sp>
        <p:nvSpPr>
          <p:cNvPr id="3" name="179202 Forma"/>
          <p:cNvSpPr txBox="1">
            <a:spLocks noChangeArrowheads="1"/>
          </p:cNvSpPr>
          <p:nvPr/>
        </p:nvSpPr>
        <p:spPr bwMode="auto">
          <a:xfrm>
            <a:off x="468383" y="1052736"/>
            <a:ext cx="8362950" cy="57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2"/>
              </a:buClr>
              <a:buChar char="•"/>
              <a:defRPr sz="3200" kern="1200">
                <a:solidFill>
                  <a:schemeClr val="tx1"/>
                </a:solidFill>
                <a:latin typeface="+mn-lt"/>
                <a:ea typeface="+mn-ea"/>
                <a:cs typeface="+mn-cs"/>
              </a:defRPr>
            </a:lvl1pPr>
            <a:lvl2pPr marL="742950" indent="-285750" algn="l" rtl="0" fontAlgn="base">
              <a:spcBef>
                <a:spcPct val="20000"/>
              </a:spcBef>
              <a:spcAft>
                <a:spcPct val="0"/>
              </a:spcAft>
              <a:buClr>
                <a:schemeClr val="tx2"/>
              </a:buClr>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2400" dirty="0"/>
              <a:t>El listado completo de cuentas sería el siguiente:</a:t>
            </a:r>
            <a:endParaRPr lang="es-ES" sz="2400" b="1" dirty="0">
              <a:solidFill>
                <a:srgbClr val="FFFF00"/>
              </a:solidFill>
            </a:endParaRP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1616742"/>
            <a:ext cx="7560840" cy="4476554"/>
          </a:xfrm>
          <a:prstGeom prst="rect">
            <a:avLst/>
          </a:prstGeom>
        </p:spPr>
      </p:pic>
    </p:spTree>
    <p:extLst>
      <p:ext uri="{BB962C8B-B14F-4D97-AF65-F5344CB8AC3E}">
        <p14:creationId xmlns:p14="http://schemas.microsoft.com/office/powerpoint/2010/main" val="37176487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kern="0" dirty="0" smtClean="0">
                <a:solidFill>
                  <a:srgbClr val="FFFF99"/>
                </a:solidFill>
                <a:latin typeface="+mj-lt"/>
              </a:rPr>
              <a:t>Creación de Grupo FTP</a:t>
            </a:r>
            <a:endParaRPr lang="en-US" kern="0" dirty="0">
              <a:solidFill>
                <a:srgbClr val="FFFF99"/>
              </a:solidFill>
              <a:latin typeface="+mj-lt"/>
            </a:endParaRPr>
          </a:p>
        </p:txBody>
      </p:sp>
      <p:sp>
        <p:nvSpPr>
          <p:cNvPr id="3" name="179202 Forma"/>
          <p:cNvSpPr txBox="1">
            <a:spLocks noChangeArrowheads="1"/>
          </p:cNvSpPr>
          <p:nvPr/>
        </p:nvSpPr>
        <p:spPr bwMode="auto">
          <a:xfrm>
            <a:off x="468383" y="1052736"/>
            <a:ext cx="8362950" cy="1440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2"/>
              </a:buClr>
              <a:buChar char="•"/>
              <a:defRPr sz="3200" kern="1200">
                <a:solidFill>
                  <a:schemeClr val="tx1"/>
                </a:solidFill>
                <a:latin typeface="+mn-lt"/>
                <a:ea typeface="+mn-ea"/>
                <a:cs typeface="+mn-cs"/>
              </a:defRPr>
            </a:lvl1pPr>
            <a:lvl2pPr marL="742950" indent="-285750" algn="l" rtl="0" fontAlgn="base">
              <a:spcBef>
                <a:spcPct val="20000"/>
              </a:spcBef>
              <a:spcAft>
                <a:spcPct val="0"/>
              </a:spcAft>
              <a:buClr>
                <a:schemeClr val="tx2"/>
              </a:buClr>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2000" dirty="0" smtClean="0"/>
              <a:t>Se creara </a:t>
            </a:r>
            <a:r>
              <a:rPr lang="es-MX" sz="2000" dirty="0"/>
              <a:t>un grupo de Windows que se llamará “</a:t>
            </a:r>
            <a:r>
              <a:rPr lang="es-MX" sz="2000" b="1" dirty="0" err="1">
                <a:solidFill>
                  <a:srgbClr val="FFFF00"/>
                </a:solidFill>
              </a:rPr>
              <a:t>FTP_Users</a:t>
            </a:r>
            <a:r>
              <a:rPr lang="es-MX" sz="2000" dirty="0"/>
              <a:t>” y que contendrá a los usuarios que tendrán una cuenta FTP. </a:t>
            </a:r>
            <a:endParaRPr lang="es-MX" sz="2000" dirty="0" smtClean="0"/>
          </a:p>
          <a:p>
            <a:r>
              <a:rPr lang="es-MX" sz="2000" dirty="0" smtClean="0"/>
              <a:t>Este </a:t>
            </a:r>
            <a:r>
              <a:rPr lang="es-MX" sz="2000" dirty="0"/>
              <a:t>grupo será utilizado, luego, en la configuración para facilitar la creación de los directorios virtuales.</a:t>
            </a:r>
            <a:endParaRPr lang="es-ES" sz="2000" dirty="0"/>
          </a:p>
          <a:p>
            <a:endParaRPr lang="es-MX" sz="2400" dirty="0"/>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8684" y="2499166"/>
            <a:ext cx="4495748" cy="4175105"/>
          </a:xfrm>
          <a:prstGeom prst="rect">
            <a:avLst/>
          </a:prstGeom>
        </p:spPr>
      </p:pic>
      <p:sp>
        <p:nvSpPr>
          <p:cNvPr id="5" name="179202 Forma"/>
          <p:cNvSpPr txBox="1">
            <a:spLocks noChangeArrowheads="1"/>
          </p:cNvSpPr>
          <p:nvPr/>
        </p:nvSpPr>
        <p:spPr bwMode="auto">
          <a:xfrm>
            <a:off x="5374432" y="2637582"/>
            <a:ext cx="3312368" cy="259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2"/>
              </a:buClr>
              <a:buChar char="•"/>
              <a:defRPr sz="3200" kern="1200">
                <a:solidFill>
                  <a:schemeClr val="tx1"/>
                </a:solidFill>
                <a:latin typeface="+mn-lt"/>
                <a:ea typeface="+mn-ea"/>
                <a:cs typeface="+mn-cs"/>
              </a:defRPr>
            </a:lvl1pPr>
            <a:lvl2pPr marL="742950" indent="-285750" algn="l" rtl="0" fontAlgn="base">
              <a:spcBef>
                <a:spcPct val="20000"/>
              </a:spcBef>
              <a:spcAft>
                <a:spcPct val="0"/>
              </a:spcAft>
              <a:buClr>
                <a:schemeClr val="tx2"/>
              </a:buClr>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2000" b="1" dirty="0" smtClean="0">
                <a:solidFill>
                  <a:srgbClr val="FFFF00"/>
                </a:solidFill>
              </a:rPr>
              <a:t>Cuando </a:t>
            </a:r>
            <a:r>
              <a:rPr lang="es-MX" sz="2000" b="1" dirty="0">
                <a:solidFill>
                  <a:srgbClr val="FFFF00"/>
                </a:solidFill>
              </a:rPr>
              <a:t>agreguemos un nuevo usuario FTP vamos a tener que agregarlo a este grupo, sino no podrá </a:t>
            </a:r>
            <a:r>
              <a:rPr lang="es-MX" sz="2000" b="1" dirty="0" smtClean="0">
                <a:solidFill>
                  <a:srgbClr val="FFFF00"/>
                </a:solidFill>
              </a:rPr>
              <a:t>ingresar!!</a:t>
            </a:r>
            <a:endParaRPr lang="es-MX" sz="2400" b="1" dirty="0">
              <a:solidFill>
                <a:srgbClr val="FFFF00"/>
              </a:solidFill>
            </a:endParaRPr>
          </a:p>
        </p:txBody>
      </p:sp>
    </p:spTree>
    <p:extLst>
      <p:ext uri="{BB962C8B-B14F-4D97-AF65-F5344CB8AC3E}">
        <p14:creationId xmlns:p14="http://schemas.microsoft.com/office/powerpoint/2010/main" val="12978302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kern="0" dirty="0" smtClean="0">
                <a:solidFill>
                  <a:srgbClr val="FFFF99"/>
                </a:solidFill>
                <a:latin typeface="+mj-lt"/>
              </a:rPr>
              <a:t>Creación de Directorio </a:t>
            </a:r>
            <a:r>
              <a:rPr lang="es-ES" kern="0" dirty="0" err="1" smtClean="0">
                <a:solidFill>
                  <a:srgbClr val="FFFF99"/>
                </a:solidFill>
                <a:latin typeface="+mj-lt"/>
              </a:rPr>
              <a:t>Raiz</a:t>
            </a:r>
            <a:r>
              <a:rPr lang="es-ES" kern="0" dirty="0" smtClean="0">
                <a:solidFill>
                  <a:srgbClr val="FFFF99"/>
                </a:solidFill>
                <a:latin typeface="+mj-lt"/>
              </a:rPr>
              <a:t> FTP</a:t>
            </a:r>
            <a:endParaRPr lang="en-US" kern="0" dirty="0">
              <a:solidFill>
                <a:srgbClr val="FFFF99"/>
              </a:solidFill>
              <a:latin typeface="+mj-lt"/>
            </a:endParaRPr>
          </a:p>
        </p:txBody>
      </p:sp>
      <p:sp>
        <p:nvSpPr>
          <p:cNvPr id="3" name="179202 Forma"/>
          <p:cNvSpPr txBox="1">
            <a:spLocks noChangeArrowheads="1"/>
          </p:cNvSpPr>
          <p:nvPr/>
        </p:nvSpPr>
        <p:spPr bwMode="auto">
          <a:xfrm>
            <a:off x="323528" y="1052736"/>
            <a:ext cx="8507805" cy="3096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2"/>
              </a:buClr>
              <a:buChar char="•"/>
              <a:defRPr sz="3200" kern="1200">
                <a:solidFill>
                  <a:schemeClr val="tx1"/>
                </a:solidFill>
                <a:latin typeface="+mn-lt"/>
                <a:ea typeface="+mn-ea"/>
                <a:cs typeface="+mn-cs"/>
              </a:defRPr>
            </a:lvl1pPr>
            <a:lvl2pPr marL="742950" indent="-285750" algn="l" rtl="0" fontAlgn="base">
              <a:spcBef>
                <a:spcPct val="20000"/>
              </a:spcBef>
              <a:spcAft>
                <a:spcPct val="0"/>
              </a:spcAft>
              <a:buClr>
                <a:schemeClr val="tx2"/>
              </a:buClr>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2000" dirty="0"/>
              <a:t>FTP va a ser un único sitio FTP, que va a tener aislamiento de usuarios. </a:t>
            </a:r>
            <a:r>
              <a:rPr lang="es-MX" sz="2000" dirty="0" smtClean="0"/>
              <a:t>Se necesitara </a:t>
            </a:r>
            <a:r>
              <a:rPr lang="es-MX" sz="2000" dirty="0"/>
              <a:t>un directorio </a:t>
            </a:r>
            <a:r>
              <a:rPr lang="es-MX" sz="2000" b="1" dirty="0">
                <a:solidFill>
                  <a:srgbClr val="FFFF00"/>
                </a:solidFill>
              </a:rPr>
              <a:t>“vacío”</a:t>
            </a:r>
            <a:r>
              <a:rPr lang="es-MX" sz="2000" dirty="0"/>
              <a:t> que va a ser el directorio raíz de nuestro sitio FTP. </a:t>
            </a:r>
            <a:endParaRPr lang="es-MX" sz="2000" dirty="0" smtClean="0"/>
          </a:p>
          <a:p>
            <a:r>
              <a:rPr lang="es-MX" sz="2000" b="1" dirty="0" smtClean="0">
                <a:solidFill>
                  <a:srgbClr val="FFFF00"/>
                </a:solidFill>
              </a:rPr>
              <a:t>Este </a:t>
            </a:r>
            <a:r>
              <a:rPr lang="es-MX" sz="2000" b="1" dirty="0">
                <a:solidFill>
                  <a:srgbClr val="FFFF00"/>
                </a:solidFill>
              </a:rPr>
              <a:t>directorio no se utilizará para nada, por eso tendrá que estar vacío y con mínimos privilegios.</a:t>
            </a:r>
            <a:endParaRPr lang="es-ES" sz="2000" b="1" dirty="0">
              <a:solidFill>
                <a:srgbClr val="FFFF00"/>
              </a:solidFill>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2708920"/>
            <a:ext cx="6408712" cy="3888432"/>
          </a:xfrm>
          <a:prstGeom prst="rect">
            <a:avLst/>
          </a:prstGeom>
        </p:spPr>
      </p:pic>
    </p:spTree>
    <p:extLst>
      <p:ext uri="{BB962C8B-B14F-4D97-AF65-F5344CB8AC3E}">
        <p14:creationId xmlns:p14="http://schemas.microsoft.com/office/powerpoint/2010/main" val="8711826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kern="0" dirty="0" smtClean="0">
                <a:solidFill>
                  <a:srgbClr val="FFFF99"/>
                </a:solidFill>
                <a:latin typeface="+mj-lt"/>
              </a:rPr>
              <a:t>Creación de Directorio </a:t>
            </a:r>
            <a:r>
              <a:rPr lang="es-ES" kern="0" dirty="0" err="1" smtClean="0">
                <a:solidFill>
                  <a:srgbClr val="FFFF99"/>
                </a:solidFill>
                <a:latin typeface="+mj-lt"/>
              </a:rPr>
              <a:t>Raiz</a:t>
            </a:r>
            <a:r>
              <a:rPr lang="es-ES" kern="0" dirty="0" smtClean="0">
                <a:solidFill>
                  <a:srgbClr val="FFFF99"/>
                </a:solidFill>
                <a:latin typeface="+mj-lt"/>
              </a:rPr>
              <a:t> FTP</a:t>
            </a:r>
            <a:endParaRPr lang="en-US" kern="0" dirty="0">
              <a:solidFill>
                <a:srgbClr val="FFFF99"/>
              </a:solidFill>
              <a:latin typeface="+mj-lt"/>
            </a:endParaRPr>
          </a:p>
        </p:txBody>
      </p:sp>
      <p:sp>
        <p:nvSpPr>
          <p:cNvPr id="3" name="179202 Forma"/>
          <p:cNvSpPr txBox="1">
            <a:spLocks noChangeArrowheads="1"/>
          </p:cNvSpPr>
          <p:nvPr/>
        </p:nvSpPr>
        <p:spPr bwMode="auto">
          <a:xfrm>
            <a:off x="323528" y="1052736"/>
            <a:ext cx="8507805" cy="3096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2"/>
              </a:buClr>
              <a:buChar char="•"/>
              <a:defRPr sz="3200" kern="1200">
                <a:solidFill>
                  <a:schemeClr val="tx1"/>
                </a:solidFill>
                <a:latin typeface="+mn-lt"/>
                <a:ea typeface="+mn-ea"/>
                <a:cs typeface="+mn-cs"/>
              </a:defRPr>
            </a:lvl1pPr>
            <a:lvl2pPr marL="742950" indent="-285750" algn="l" rtl="0" fontAlgn="base">
              <a:spcBef>
                <a:spcPct val="20000"/>
              </a:spcBef>
              <a:spcAft>
                <a:spcPct val="0"/>
              </a:spcAft>
              <a:buClr>
                <a:schemeClr val="tx2"/>
              </a:buClr>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2000" dirty="0"/>
              <a:t>Q</a:t>
            </a:r>
            <a:r>
              <a:rPr lang="es-MX" sz="2000" dirty="0" smtClean="0"/>
              <a:t>uitar </a:t>
            </a:r>
            <a:r>
              <a:rPr lang="es-MX" sz="2000" dirty="0"/>
              <a:t>la herencia de permisos. Para ello hacemos botón derecho sobre la carpeta </a:t>
            </a:r>
            <a:r>
              <a:rPr lang="es-MX" sz="2000" b="1" dirty="0">
                <a:solidFill>
                  <a:srgbClr val="FFFF00"/>
                </a:solidFill>
              </a:rPr>
              <a:t>“</a:t>
            </a:r>
            <a:r>
              <a:rPr lang="es-MX" sz="2000" b="1" dirty="0" err="1">
                <a:solidFill>
                  <a:srgbClr val="FFFF00"/>
                </a:solidFill>
              </a:rPr>
              <a:t>FTPRoot</a:t>
            </a:r>
            <a:r>
              <a:rPr lang="es-MX" sz="2000" b="1" dirty="0">
                <a:solidFill>
                  <a:srgbClr val="FFFF00"/>
                </a:solidFill>
              </a:rPr>
              <a:t>”</a:t>
            </a:r>
            <a:r>
              <a:rPr lang="es-MX" sz="2000" dirty="0"/>
              <a:t> y luego vamos a propiedades, y elegimos la solapa seguridad:</a:t>
            </a:r>
            <a:endParaRPr lang="es-ES" sz="2000" b="1" dirty="0">
              <a:solidFill>
                <a:srgbClr val="FFFF00"/>
              </a:solidFill>
            </a:endParaRPr>
          </a:p>
        </p:txBody>
      </p:sp>
      <p:pic>
        <p:nvPicPr>
          <p:cNvPr id="5" name="Picture 4" descr="http://www.tectimes.net/wp-content/uploads/2012/12/123012_2347_TUTORIALCon1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1813336"/>
            <a:ext cx="4032448" cy="4671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39131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3" name="179202 Forma"/>
          <p:cNvSpPr>
            <a:spLocks noGrp="1" noChangeArrowheads="1"/>
          </p:cNvSpPr>
          <p:nvPr>
            <p:ph type="body" idx="4294967295"/>
          </p:nvPr>
        </p:nvSpPr>
        <p:spPr>
          <a:xfrm>
            <a:off x="440175" y="908050"/>
            <a:ext cx="8507288" cy="432519"/>
          </a:xfrm>
        </p:spPr>
        <p:txBody>
          <a:bodyPr/>
          <a:lstStyle/>
          <a:p>
            <a:pPr algn="just">
              <a:lnSpc>
                <a:spcPct val="80000"/>
              </a:lnSpc>
              <a:spcBef>
                <a:spcPct val="50000"/>
              </a:spcBef>
            </a:pPr>
            <a:r>
              <a:rPr lang="es-MX" sz="2400" dirty="0"/>
              <a:t>Modificación de Permisos en Carpeta Raíz</a:t>
            </a:r>
            <a:endParaRPr lang="es-ES" altLang="es-ES" sz="2400" dirty="0"/>
          </a:p>
        </p:txBody>
      </p:sp>
      <p:sp>
        <p:nvSpPr>
          <p:cNvPr id="6" name="179201 Forma"/>
          <p:cNvSpPr txBox="1">
            <a:spLocks noChangeArrowheads="1"/>
          </p:cNvSpPr>
          <p:nvPr/>
        </p:nvSpPr>
        <p:spPr bwMode="auto">
          <a:xfrm>
            <a:off x="251520" y="115888"/>
            <a:ext cx="8435280" cy="792162"/>
          </a:xfrm>
          <a:prstGeom prst="rect">
            <a:avLst/>
          </a:prstGeom>
          <a:noFill/>
          <a:ln w="9525">
            <a:noFill/>
            <a:miter lim="800000"/>
            <a:headEnd/>
            <a:tailEnd/>
          </a:ln>
          <a:effectLst>
            <a:outerShdw dist="71842" dir="2700000" algn="ctr" rotWithShape="0">
              <a:srgbClr val="000000">
                <a:alpha val="50000"/>
              </a:srgb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000" kern="1200">
                <a:solidFill>
                  <a:schemeClr val="tx2"/>
                </a:solidFill>
                <a:latin typeface="+mj-lt"/>
                <a:ea typeface="+mj-ea"/>
                <a:cs typeface="+mj-cs"/>
              </a:defRPr>
            </a:lvl1pPr>
            <a:lvl2pPr algn="ctr" rtl="0" fontAlgn="base">
              <a:spcBef>
                <a:spcPct val="0"/>
              </a:spcBef>
              <a:spcAft>
                <a:spcPct val="0"/>
              </a:spcAft>
              <a:defRPr sz="4000">
                <a:solidFill>
                  <a:schemeClr val="tx2"/>
                </a:solidFill>
                <a:latin typeface="Verdana" panose="020B0604030504040204" pitchFamily="34" charset="0"/>
              </a:defRPr>
            </a:lvl2pPr>
            <a:lvl3pPr algn="ctr" rtl="0" fontAlgn="base">
              <a:spcBef>
                <a:spcPct val="0"/>
              </a:spcBef>
              <a:spcAft>
                <a:spcPct val="0"/>
              </a:spcAft>
              <a:defRPr sz="4000">
                <a:solidFill>
                  <a:schemeClr val="tx2"/>
                </a:solidFill>
                <a:latin typeface="Verdana" panose="020B0604030504040204" pitchFamily="34" charset="0"/>
              </a:defRPr>
            </a:lvl3pPr>
            <a:lvl4pPr algn="ctr" rtl="0" fontAlgn="base">
              <a:spcBef>
                <a:spcPct val="0"/>
              </a:spcBef>
              <a:spcAft>
                <a:spcPct val="0"/>
              </a:spcAft>
              <a:defRPr sz="4000">
                <a:solidFill>
                  <a:schemeClr val="tx2"/>
                </a:solidFill>
                <a:latin typeface="Verdana" panose="020B0604030504040204" pitchFamily="34" charset="0"/>
              </a:defRPr>
            </a:lvl4pPr>
            <a:lvl5pPr algn="ctr" rtl="0" fontAlgn="base">
              <a:spcBef>
                <a:spcPct val="0"/>
              </a:spcBef>
              <a:spcAft>
                <a:spcPct val="0"/>
              </a:spcAft>
              <a:defRPr sz="4000">
                <a:solidFill>
                  <a:schemeClr val="tx2"/>
                </a:solidFill>
                <a:latin typeface="Verdana" panose="020B0604030504040204" pitchFamily="34" charset="0"/>
              </a:defRPr>
            </a:lvl5pPr>
            <a:lvl6pPr marL="457200" algn="ctr" rtl="0" fontAlgn="base">
              <a:spcBef>
                <a:spcPct val="0"/>
              </a:spcBef>
              <a:spcAft>
                <a:spcPct val="0"/>
              </a:spcAft>
              <a:defRPr sz="4000">
                <a:solidFill>
                  <a:schemeClr val="tx2"/>
                </a:solidFill>
                <a:latin typeface="Verdana" panose="020B0604030504040204" pitchFamily="34" charset="0"/>
              </a:defRPr>
            </a:lvl6pPr>
            <a:lvl7pPr marL="914400" algn="ctr" rtl="0" fontAlgn="base">
              <a:spcBef>
                <a:spcPct val="0"/>
              </a:spcBef>
              <a:spcAft>
                <a:spcPct val="0"/>
              </a:spcAft>
              <a:defRPr sz="4000">
                <a:solidFill>
                  <a:schemeClr val="tx2"/>
                </a:solidFill>
                <a:latin typeface="Verdana" panose="020B0604030504040204" pitchFamily="34" charset="0"/>
              </a:defRPr>
            </a:lvl7pPr>
            <a:lvl8pPr marL="1371600" algn="ctr" rtl="0" fontAlgn="base">
              <a:spcBef>
                <a:spcPct val="0"/>
              </a:spcBef>
              <a:spcAft>
                <a:spcPct val="0"/>
              </a:spcAft>
              <a:defRPr sz="4000">
                <a:solidFill>
                  <a:schemeClr val="tx2"/>
                </a:solidFill>
                <a:latin typeface="Verdana" panose="020B0604030504040204" pitchFamily="34" charset="0"/>
              </a:defRPr>
            </a:lvl8pPr>
            <a:lvl9pPr marL="1828800" algn="ctr" rtl="0" fontAlgn="base">
              <a:spcBef>
                <a:spcPct val="0"/>
              </a:spcBef>
              <a:spcAft>
                <a:spcPct val="0"/>
              </a:spcAft>
              <a:defRPr sz="4000">
                <a:solidFill>
                  <a:schemeClr val="tx2"/>
                </a:solidFill>
                <a:latin typeface="Verdana" panose="020B0604030504040204" pitchFamily="34" charset="0"/>
              </a:defRPr>
            </a:lvl9pPr>
          </a:lstStyle>
          <a:p>
            <a:pPr>
              <a:defRPr/>
            </a:pPr>
            <a:r>
              <a:rPr lang="es-ES" kern="0" smtClean="0">
                <a:solidFill>
                  <a:srgbClr val="FFFF99"/>
                </a:solidFill>
              </a:rPr>
              <a:t>Creación de Directorio Raiz FTP</a:t>
            </a:r>
            <a:endParaRPr lang="en-US" kern="0" dirty="0">
              <a:solidFill>
                <a:srgbClr val="FFFF99"/>
              </a:solidFill>
            </a:endParaRPr>
          </a:p>
        </p:txBody>
      </p:sp>
      <p:pic>
        <p:nvPicPr>
          <p:cNvPr id="8" name="Picture 6" descr="http://www.tectimes.net/wp-content/uploads/2012/12/123012_2347_TUTORIALCon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9903" y="1340569"/>
            <a:ext cx="5038514" cy="4810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70457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3" name="179202 Forma"/>
          <p:cNvSpPr>
            <a:spLocks noGrp="1" noChangeArrowheads="1"/>
          </p:cNvSpPr>
          <p:nvPr>
            <p:ph type="body" idx="4294967295"/>
          </p:nvPr>
        </p:nvSpPr>
        <p:spPr>
          <a:xfrm>
            <a:off x="17292" y="888052"/>
            <a:ext cx="8803180" cy="1748860"/>
          </a:xfrm>
        </p:spPr>
        <p:txBody>
          <a:bodyPr/>
          <a:lstStyle/>
          <a:p>
            <a:pPr>
              <a:lnSpc>
                <a:spcPct val="80000"/>
              </a:lnSpc>
              <a:spcBef>
                <a:spcPct val="50000"/>
              </a:spcBef>
            </a:pPr>
            <a:r>
              <a:rPr lang="es-MX" sz="2400" dirty="0"/>
              <a:t>Luego, haremos clic en “</a:t>
            </a:r>
            <a:r>
              <a:rPr lang="es-MX" sz="2400" dirty="0" err="1"/>
              <a:t>Change</a:t>
            </a:r>
            <a:r>
              <a:rPr lang="es-MX" sz="2400" dirty="0"/>
              <a:t> </a:t>
            </a:r>
            <a:r>
              <a:rPr lang="es-MX" sz="2400" dirty="0" err="1"/>
              <a:t>Permissions</a:t>
            </a:r>
            <a:r>
              <a:rPr lang="es-MX" sz="2400" dirty="0"/>
              <a:t>” y deshabilitaremos la opción “</a:t>
            </a:r>
            <a:r>
              <a:rPr lang="es-MX" sz="2400" dirty="0" err="1"/>
              <a:t>Include</a:t>
            </a:r>
            <a:r>
              <a:rPr lang="es-MX" sz="2400" dirty="0"/>
              <a:t> </a:t>
            </a:r>
            <a:r>
              <a:rPr lang="es-MX" sz="2400" dirty="0" err="1"/>
              <a:t>inheritable</a:t>
            </a:r>
            <a:r>
              <a:rPr lang="es-MX" sz="2400" dirty="0"/>
              <a:t> </a:t>
            </a:r>
            <a:r>
              <a:rPr lang="es-MX" sz="2400" dirty="0" err="1" smtClean="0"/>
              <a:t>permissions</a:t>
            </a:r>
            <a:endParaRPr lang="es-MX" sz="2400" dirty="0" smtClean="0"/>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680214"/>
            <a:ext cx="6619048" cy="4942857"/>
          </a:xfrm>
          <a:prstGeom prst="rect">
            <a:avLst/>
          </a:prstGeom>
        </p:spPr>
      </p:pic>
      <p:sp>
        <p:nvSpPr>
          <p:cNvPr id="5" name="179201 Forma"/>
          <p:cNvSpPr txBox="1">
            <a:spLocks noChangeArrowheads="1"/>
          </p:cNvSpPr>
          <p:nvPr/>
        </p:nvSpPr>
        <p:spPr bwMode="auto">
          <a:xfrm>
            <a:off x="251520" y="115888"/>
            <a:ext cx="8435280" cy="792162"/>
          </a:xfrm>
          <a:prstGeom prst="rect">
            <a:avLst/>
          </a:prstGeom>
          <a:noFill/>
          <a:ln w="9525">
            <a:noFill/>
            <a:miter lim="800000"/>
            <a:headEnd/>
            <a:tailEnd/>
          </a:ln>
          <a:effectLst>
            <a:outerShdw dist="71842" dir="2700000" algn="ctr" rotWithShape="0">
              <a:srgbClr val="000000">
                <a:alpha val="50000"/>
              </a:srgb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000" kern="1200">
                <a:solidFill>
                  <a:schemeClr val="tx2"/>
                </a:solidFill>
                <a:latin typeface="+mj-lt"/>
                <a:ea typeface="+mj-ea"/>
                <a:cs typeface="+mj-cs"/>
              </a:defRPr>
            </a:lvl1pPr>
            <a:lvl2pPr algn="ctr" rtl="0" fontAlgn="base">
              <a:spcBef>
                <a:spcPct val="0"/>
              </a:spcBef>
              <a:spcAft>
                <a:spcPct val="0"/>
              </a:spcAft>
              <a:defRPr sz="4000">
                <a:solidFill>
                  <a:schemeClr val="tx2"/>
                </a:solidFill>
                <a:latin typeface="Verdana" panose="020B0604030504040204" pitchFamily="34" charset="0"/>
              </a:defRPr>
            </a:lvl2pPr>
            <a:lvl3pPr algn="ctr" rtl="0" fontAlgn="base">
              <a:spcBef>
                <a:spcPct val="0"/>
              </a:spcBef>
              <a:spcAft>
                <a:spcPct val="0"/>
              </a:spcAft>
              <a:defRPr sz="4000">
                <a:solidFill>
                  <a:schemeClr val="tx2"/>
                </a:solidFill>
                <a:latin typeface="Verdana" panose="020B0604030504040204" pitchFamily="34" charset="0"/>
              </a:defRPr>
            </a:lvl3pPr>
            <a:lvl4pPr algn="ctr" rtl="0" fontAlgn="base">
              <a:spcBef>
                <a:spcPct val="0"/>
              </a:spcBef>
              <a:spcAft>
                <a:spcPct val="0"/>
              </a:spcAft>
              <a:defRPr sz="4000">
                <a:solidFill>
                  <a:schemeClr val="tx2"/>
                </a:solidFill>
                <a:latin typeface="Verdana" panose="020B0604030504040204" pitchFamily="34" charset="0"/>
              </a:defRPr>
            </a:lvl4pPr>
            <a:lvl5pPr algn="ctr" rtl="0" fontAlgn="base">
              <a:spcBef>
                <a:spcPct val="0"/>
              </a:spcBef>
              <a:spcAft>
                <a:spcPct val="0"/>
              </a:spcAft>
              <a:defRPr sz="4000">
                <a:solidFill>
                  <a:schemeClr val="tx2"/>
                </a:solidFill>
                <a:latin typeface="Verdana" panose="020B0604030504040204" pitchFamily="34" charset="0"/>
              </a:defRPr>
            </a:lvl5pPr>
            <a:lvl6pPr marL="457200" algn="ctr" rtl="0" fontAlgn="base">
              <a:spcBef>
                <a:spcPct val="0"/>
              </a:spcBef>
              <a:spcAft>
                <a:spcPct val="0"/>
              </a:spcAft>
              <a:defRPr sz="4000">
                <a:solidFill>
                  <a:schemeClr val="tx2"/>
                </a:solidFill>
                <a:latin typeface="Verdana" panose="020B0604030504040204" pitchFamily="34" charset="0"/>
              </a:defRPr>
            </a:lvl6pPr>
            <a:lvl7pPr marL="914400" algn="ctr" rtl="0" fontAlgn="base">
              <a:spcBef>
                <a:spcPct val="0"/>
              </a:spcBef>
              <a:spcAft>
                <a:spcPct val="0"/>
              </a:spcAft>
              <a:defRPr sz="4000">
                <a:solidFill>
                  <a:schemeClr val="tx2"/>
                </a:solidFill>
                <a:latin typeface="Verdana" panose="020B0604030504040204" pitchFamily="34" charset="0"/>
              </a:defRPr>
            </a:lvl7pPr>
            <a:lvl8pPr marL="1371600" algn="ctr" rtl="0" fontAlgn="base">
              <a:spcBef>
                <a:spcPct val="0"/>
              </a:spcBef>
              <a:spcAft>
                <a:spcPct val="0"/>
              </a:spcAft>
              <a:defRPr sz="4000">
                <a:solidFill>
                  <a:schemeClr val="tx2"/>
                </a:solidFill>
                <a:latin typeface="Verdana" panose="020B0604030504040204" pitchFamily="34" charset="0"/>
              </a:defRPr>
            </a:lvl8pPr>
            <a:lvl9pPr marL="1828800" algn="ctr" rtl="0" fontAlgn="base">
              <a:spcBef>
                <a:spcPct val="0"/>
              </a:spcBef>
              <a:spcAft>
                <a:spcPct val="0"/>
              </a:spcAft>
              <a:defRPr sz="4000">
                <a:solidFill>
                  <a:schemeClr val="tx2"/>
                </a:solidFill>
                <a:latin typeface="Verdana" panose="020B0604030504040204" pitchFamily="34" charset="0"/>
              </a:defRPr>
            </a:lvl9pPr>
          </a:lstStyle>
          <a:p>
            <a:pPr>
              <a:defRPr/>
            </a:pPr>
            <a:r>
              <a:rPr lang="es-ES" kern="0" smtClean="0">
                <a:solidFill>
                  <a:srgbClr val="FFFF99"/>
                </a:solidFill>
              </a:rPr>
              <a:t>Creación de Directorio Raiz FTP</a:t>
            </a:r>
            <a:endParaRPr lang="en-US" kern="0" dirty="0">
              <a:solidFill>
                <a:srgbClr val="FFFF99"/>
              </a:solidFill>
            </a:endParaRPr>
          </a:p>
        </p:txBody>
      </p:sp>
    </p:spTree>
    <p:extLst>
      <p:ext uri="{BB962C8B-B14F-4D97-AF65-F5344CB8AC3E}">
        <p14:creationId xmlns:p14="http://schemas.microsoft.com/office/powerpoint/2010/main" val="3474480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3" name="179202 Forma"/>
          <p:cNvSpPr>
            <a:spLocks noGrp="1" noChangeArrowheads="1"/>
          </p:cNvSpPr>
          <p:nvPr>
            <p:ph type="body" idx="4294967295"/>
          </p:nvPr>
        </p:nvSpPr>
        <p:spPr>
          <a:xfrm>
            <a:off x="421973" y="908050"/>
            <a:ext cx="8362950" cy="936575"/>
          </a:xfrm>
        </p:spPr>
        <p:txBody>
          <a:bodyPr/>
          <a:lstStyle/>
          <a:p>
            <a:pPr>
              <a:lnSpc>
                <a:spcPct val="80000"/>
              </a:lnSpc>
              <a:spcBef>
                <a:spcPct val="50000"/>
              </a:spcBef>
            </a:pPr>
            <a:r>
              <a:rPr lang="es-MX" sz="2400" dirty="0"/>
              <a:t>Cuando desactivemos el </a:t>
            </a:r>
            <a:r>
              <a:rPr lang="es-MX" sz="2400" dirty="0" err="1"/>
              <a:t>check</a:t>
            </a:r>
            <a:r>
              <a:rPr lang="es-MX" sz="2400" dirty="0"/>
              <a:t> nos aparecerá un ventana  con varias opciones, y le daremos en “</a:t>
            </a:r>
            <a:r>
              <a:rPr lang="es-MX" sz="2400" dirty="0" err="1"/>
              <a:t>Add</a:t>
            </a:r>
            <a:r>
              <a:rPr lang="es-MX" sz="2400" dirty="0"/>
              <a:t>” para mantener los permisos actuales.</a:t>
            </a:r>
            <a:endParaRPr lang="es-ES" altLang="es-ES" sz="2400" dirty="0"/>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843" y="1844625"/>
            <a:ext cx="6714286" cy="5009524"/>
          </a:xfrm>
          <a:prstGeom prst="rect">
            <a:avLst/>
          </a:prstGeom>
        </p:spPr>
      </p:pic>
      <p:sp>
        <p:nvSpPr>
          <p:cNvPr id="5" name="179201 Forma"/>
          <p:cNvSpPr txBox="1">
            <a:spLocks noChangeArrowheads="1"/>
          </p:cNvSpPr>
          <p:nvPr/>
        </p:nvSpPr>
        <p:spPr bwMode="auto">
          <a:xfrm>
            <a:off x="251520" y="115888"/>
            <a:ext cx="8435280" cy="792162"/>
          </a:xfrm>
          <a:prstGeom prst="rect">
            <a:avLst/>
          </a:prstGeom>
          <a:noFill/>
          <a:ln w="9525">
            <a:noFill/>
            <a:miter lim="800000"/>
            <a:headEnd/>
            <a:tailEnd/>
          </a:ln>
          <a:effectLst>
            <a:outerShdw dist="71842" dir="2700000" algn="ctr" rotWithShape="0">
              <a:srgbClr val="000000">
                <a:alpha val="50000"/>
              </a:srgb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000" kern="1200">
                <a:solidFill>
                  <a:schemeClr val="tx2"/>
                </a:solidFill>
                <a:latin typeface="+mj-lt"/>
                <a:ea typeface="+mj-ea"/>
                <a:cs typeface="+mj-cs"/>
              </a:defRPr>
            </a:lvl1pPr>
            <a:lvl2pPr algn="ctr" rtl="0" fontAlgn="base">
              <a:spcBef>
                <a:spcPct val="0"/>
              </a:spcBef>
              <a:spcAft>
                <a:spcPct val="0"/>
              </a:spcAft>
              <a:defRPr sz="4000">
                <a:solidFill>
                  <a:schemeClr val="tx2"/>
                </a:solidFill>
                <a:latin typeface="Verdana" panose="020B0604030504040204" pitchFamily="34" charset="0"/>
              </a:defRPr>
            </a:lvl2pPr>
            <a:lvl3pPr algn="ctr" rtl="0" fontAlgn="base">
              <a:spcBef>
                <a:spcPct val="0"/>
              </a:spcBef>
              <a:spcAft>
                <a:spcPct val="0"/>
              </a:spcAft>
              <a:defRPr sz="4000">
                <a:solidFill>
                  <a:schemeClr val="tx2"/>
                </a:solidFill>
                <a:latin typeface="Verdana" panose="020B0604030504040204" pitchFamily="34" charset="0"/>
              </a:defRPr>
            </a:lvl3pPr>
            <a:lvl4pPr algn="ctr" rtl="0" fontAlgn="base">
              <a:spcBef>
                <a:spcPct val="0"/>
              </a:spcBef>
              <a:spcAft>
                <a:spcPct val="0"/>
              </a:spcAft>
              <a:defRPr sz="4000">
                <a:solidFill>
                  <a:schemeClr val="tx2"/>
                </a:solidFill>
                <a:latin typeface="Verdana" panose="020B0604030504040204" pitchFamily="34" charset="0"/>
              </a:defRPr>
            </a:lvl4pPr>
            <a:lvl5pPr algn="ctr" rtl="0" fontAlgn="base">
              <a:spcBef>
                <a:spcPct val="0"/>
              </a:spcBef>
              <a:spcAft>
                <a:spcPct val="0"/>
              </a:spcAft>
              <a:defRPr sz="4000">
                <a:solidFill>
                  <a:schemeClr val="tx2"/>
                </a:solidFill>
                <a:latin typeface="Verdana" panose="020B0604030504040204" pitchFamily="34" charset="0"/>
              </a:defRPr>
            </a:lvl5pPr>
            <a:lvl6pPr marL="457200" algn="ctr" rtl="0" fontAlgn="base">
              <a:spcBef>
                <a:spcPct val="0"/>
              </a:spcBef>
              <a:spcAft>
                <a:spcPct val="0"/>
              </a:spcAft>
              <a:defRPr sz="4000">
                <a:solidFill>
                  <a:schemeClr val="tx2"/>
                </a:solidFill>
                <a:latin typeface="Verdana" panose="020B0604030504040204" pitchFamily="34" charset="0"/>
              </a:defRPr>
            </a:lvl6pPr>
            <a:lvl7pPr marL="914400" algn="ctr" rtl="0" fontAlgn="base">
              <a:spcBef>
                <a:spcPct val="0"/>
              </a:spcBef>
              <a:spcAft>
                <a:spcPct val="0"/>
              </a:spcAft>
              <a:defRPr sz="4000">
                <a:solidFill>
                  <a:schemeClr val="tx2"/>
                </a:solidFill>
                <a:latin typeface="Verdana" panose="020B0604030504040204" pitchFamily="34" charset="0"/>
              </a:defRPr>
            </a:lvl7pPr>
            <a:lvl8pPr marL="1371600" algn="ctr" rtl="0" fontAlgn="base">
              <a:spcBef>
                <a:spcPct val="0"/>
              </a:spcBef>
              <a:spcAft>
                <a:spcPct val="0"/>
              </a:spcAft>
              <a:defRPr sz="4000">
                <a:solidFill>
                  <a:schemeClr val="tx2"/>
                </a:solidFill>
                <a:latin typeface="Verdana" panose="020B0604030504040204" pitchFamily="34" charset="0"/>
              </a:defRPr>
            </a:lvl8pPr>
            <a:lvl9pPr marL="1828800" algn="ctr" rtl="0" fontAlgn="base">
              <a:spcBef>
                <a:spcPct val="0"/>
              </a:spcBef>
              <a:spcAft>
                <a:spcPct val="0"/>
              </a:spcAft>
              <a:defRPr sz="4000">
                <a:solidFill>
                  <a:schemeClr val="tx2"/>
                </a:solidFill>
                <a:latin typeface="Verdana" panose="020B0604030504040204" pitchFamily="34" charset="0"/>
              </a:defRPr>
            </a:lvl9pPr>
          </a:lstStyle>
          <a:p>
            <a:pPr>
              <a:defRPr/>
            </a:pPr>
            <a:r>
              <a:rPr lang="es-ES" kern="0" dirty="0" smtClean="0">
                <a:solidFill>
                  <a:srgbClr val="FFFF99"/>
                </a:solidFill>
              </a:rPr>
              <a:t>Creación de Directorio </a:t>
            </a:r>
            <a:r>
              <a:rPr lang="es-ES" kern="0" dirty="0" err="1" smtClean="0">
                <a:solidFill>
                  <a:srgbClr val="FFFF99"/>
                </a:solidFill>
              </a:rPr>
              <a:t>Raiz</a:t>
            </a:r>
            <a:r>
              <a:rPr lang="es-ES" kern="0" dirty="0" smtClean="0">
                <a:solidFill>
                  <a:srgbClr val="FFFF99"/>
                </a:solidFill>
              </a:rPr>
              <a:t> FTP</a:t>
            </a:r>
            <a:endParaRPr lang="en-US" kern="0" dirty="0">
              <a:solidFill>
                <a:srgbClr val="FFFF99"/>
              </a:solidFill>
            </a:endParaRPr>
          </a:p>
        </p:txBody>
      </p:sp>
    </p:spTree>
    <p:extLst>
      <p:ext uri="{BB962C8B-B14F-4D97-AF65-F5344CB8AC3E}">
        <p14:creationId xmlns:p14="http://schemas.microsoft.com/office/powerpoint/2010/main" val="2961279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3" name="179202 Forma"/>
          <p:cNvSpPr>
            <a:spLocks noGrp="1" noChangeArrowheads="1"/>
          </p:cNvSpPr>
          <p:nvPr>
            <p:ph type="body" idx="4294967295"/>
          </p:nvPr>
        </p:nvSpPr>
        <p:spPr>
          <a:xfrm>
            <a:off x="0" y="932524"/>
            <a:ext cx="3502224" cy="4680991"/>
          </a:xfrm>
        </p:spPr>
        <p:txBody>
          <a:bodyPr/>
          <a:lstStyle/>
          <a:p>
            <a:r>
              <a:rPr lang="es-MX" sz="2400" dirty="0"/>
              <a:t>El paso siguiente es eliminar los usuarios existentes que no deben estar en esta carpeta: solo </a:t>
            </a:r>
            <a:r>
              <a:rPr lang="es-MX" sz="2400" dirty="0" smtClean="0"/>
              <a:t>dejaremos </a:t>
            </a:r>
            <a:r>
              <a:rPr lang="es-MX" sz="2400" dirty="0"/>
              <a:t>a los </a:t>
            </a:r>
            <a:r>
              <a:rPr lang="es-MX" sz="2400" dirty="0">
                <a:solidFill>
                  <a:srgbClr val="FFFF00"/>
                </a:solidFill>
              </a:rPr>
              <a:t>Administradores, </a:t>
            </a:r>
            <a:r>
              <a:rPr lang="es-MX" sz="2400" dirty="0"/>
              <a:t>quienes tendrán acceso completo al contenido.</a:t>
            </a:r>
            <a:endParaRPr lang="es-ES" sz="2400" dirty="0"/>
          </a:p>
          <a:p>
            <a:r>
              <a:rPr lang="es-MX" sz="2400" dirty="0"/>
              <a:t>Ahora en el cuadro abierto le vamos a dar al botón “</a:t>
            </a:r>
            <a:r>
              <a:rPr lang="es-MX" sz="2400" dirty="0" err="1"/>
              <a:t>Edit</a:t>
            </a:r>
            <a:r>
              <a:rPr lang="es-MX" sz="2400" dirty="0"/>
              <a:t>”</a:t>
            </a:r>
            <a:endParaRPr lang="es-ES" altLang="es-ES" sz="2400" dirty="0"/>
          </a:p>
        </p:txBody>
      </p:sp>
      <p:sp>
        <p:nvSpPr>
          <p:cNvPr id="5" name="179201 Forma"/>
          <p:cNvSpPr txBox="1">
            <a:spLocks noChangeArrowheads="1"/>
          </p:cNvSpPr>
          <p:nvPr/>
        </p:nvSpPr>
        <p:spPr bwMode="auto">
          <a:xfrm>
            <a:off x="251520" y="115888"/>
            <a:ext cx="8435280" cy="792162"/>
          </a:xfrm>
          <a:prstGeom prst="rect">
            <a:avLst/>
          </a:prstGeom>
          <a:noFill/>
          <a:ln w="9525">
            <a:noFill/>
            <a:miter lim="800000"/>
            <a:headEnd/>
            <a:tailEnd/>
          </a:ln>
          <a:effectLst>
            <a:outerShdw dist="71842" dir="2700000" algn="ctr" rotWithShape="0">
              <a:srgbClr val="000000">
                <a:alpha val="50000"/>
              </a:srgb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000" kern="1200">
                <a:solidFill>
                  <a:schemeClr val="tx2"/>
                </a:solidFill>
                <a:latin typeface="+mj-lt"/>
                <a:ea typeface="+mj-ea"/>
                <a:cs typeface="+mj-cs"/>
              </a:defRPr>
            </a:lvl1pPr>
            <a:lvl2pPr algn="ctr" rtl="0" fontAlgn="base">
              <a:spcBef>
                <a:spcPct val="0"/>
              </a:spcBef>
              <a:spcAft>
                <a:spcPct val="0"/>
              </a:spcAft>
              <a:defRPr sz="4000">
                <a:solidFill>
                  <a:schemeClr val="tx2"/>
                </a:solidFill>
                <a:latin typeface="Verdana" panose="020B0604030504040204" pitchFamily="34" charset="0"/>
              </a:defRPr>
            </a:lvl2pPr>
            <a:lvl3pPr algn="ctr" rtl="0" fontAlgn="base">
              <a:spcBef>
                <a:spcPct val="0"/>
              </a:spcBef>
              <a:spcAft>
                <a:spcPct val="0"/>
              </a:spcAft>
              <a:defRPr sz="4000">
                <a:solidFill>
                  <a:schemeClr val="tx2"/>
                </a:solidFill>
                <a:latin typeface="Verdana" panose="020B0604030504040204" pitchFamily="34" charset="0"/>
              </a:defRPr>
            </a:lvl3pPr>
            <a:lvl4pPr algn="ctr" rtl="0" fontAlgn="base">
              <a:spcBef>
                <a:spcPct val="0"/>
              </a:spcBef>
              <a:spcAft>
                <a:spcPct val="0"/>
              </a:spcAft>
              <a:defRPr sz="4000">
                <a:solidFill>
                  <a:schemeClr val="tx2"/>
                </a:solidFill>
                <a:latin typeface="Verdana" panose="020B0604030504040204" pitchFamily="34" charset="0"/>
              </a:defRPr>
            </a:lvl4pPr>
            <a:lvl5pPr algn="ctr" rtl="0" fontAlgn="base">
              <a:spcBef>
                <a:spcPct val="0"/>
              </a:spcBef>
              <a:spcAft>
                <a:spcPct val="0"/>
              </a:spcAft>
              <a:defRPr sz="4000">
                <a:solidFill>
                  <a:schemeClr val="tx2"/>
                </a:solidFill>
                <a:latin typeface="Verdana" panose="020B0604030504040204" pitchFamily="34" charset="0"/>
              </a:defRPr>
            </a:lvl5pPr>
            <a:lvl6pPr marL="457200" algn="ctr" rtl="0" fontAlgn="base">
              <a:spcBef>
                <a:spcPct val="0"/>
              </a:spcBef>
              <a:spcAft>
                <a:spcPct val="0"/>
              </a:spcAft>
              <a:defRPr sz="4000">
                <a:solidFill>
                  <a:schemeClr val="tx2"/>
                </a:solidFill>
                <a:latin typeface="Verdana" panose="020B0604030504040204" pitchFamily="34" charset="0"/>
              </a:defRPr>
            </a:lvl6pPr>
            <a:lvl7pPr marL="914400" algn="ctr" rtl="0" fontAlgn="base">
              <a:spcBef>
                <a:spcPct val="0"/>
              </a:spcBef>
              <a:spcAft>
                <a:spcPct val="0"/>
              </a:spcAft>
              <a:defRPr sz="4000">
                <a:solidFill>
                  <a:schemeClr val="tx2"/>
                </a:solidFill>
                <a:latin typeface="Verdana" panose="020B0604030504040204" pitchFamily="34" charset="0"/>
              </a:defRPr>
            </a:lvl7pPr>
            <a:lvl8pPr marL="1371600" algn="ctr" rtl="0" fontAlgn="base">
              <a:spcBef>
                <a:spcPct val="0"/>
              </a:spcBef>
              <a:spcAft>
                <a:spcPct val="0"/>
              </a:spcAft>
              <a:defRPr sz="4000">
                <a:solidFill>
                  <a:schemeClr val="tx2"/>
                </a:solidFill>
                <a:latin typeface="Verdana" panose="020B0604030504040204" pitchFamily="34" charset="0"/>
              </a:defRPr>
            </a:lvl8pPr>
            <a:lvl9pPr marL="1828800" algn="ctr" rtl="0" fontAlgn="base">
              <a:spcBef>
                <a:spcPct val="0"/>
              </a:spcBef>
              <a:spcAft>
                <a:spcPct val="0"/>
              </a:spcAft>
              <a:defRPr sz="4000">
                <a:solidFill>
                  <a:schemeClr val="tx2"/>
                </a:solidFill>
                <a:latin typeface="Verdana" panose="020B0604030504040204" pitchFamily="34" charset="0"/>
              </a:defRPr>
            </a:lvl9pPr>
          </a:lstStyle>
          <a:p>
            <a:pPr>
              <a:defRPr/>
            </a:pPr>
            <a:r>
              <a:rPr lang="es-ES" kern="0" dirty="0" smtClean="0">
                <a:solidFill>
                  <a:srgbClr val="FFFF99"/>
                </a:solidFill>
              </a:rPr>
              <a:t>Creación de Directorio </a:t>
            </a:r>
            <a:r>
              <a:rPr lang="es-ES" kern="0" dirty="0" err="1" smtClean="0">
                <a:solidFill>
                  <a:srgbClr val="FFFF99"/>
                </a:solidFill>
              </a:rPr>
              <a:t>Raiz</a:t>
            </a:r>
            <a:r>
              <a:rPr lang="es-ES" kern="0" dirty="0" smtClean="0">
                <a:solidFill>
                  <a:srgbClr val="FFFF99"/>
                </a:solidFill>
              </a:rPr>
              <a:t> FTP</a:t>
            </a:r>
            <a:endParaRPr lang="en-US" kern="0" dirty="0">
              <a:solidFill>
                <a:srgbClr val="FFFF99"/>
              </a:solidFill>
            </a:endParaRPr>
          </a:p>
        </p:txBody>
      </p:sp>
      <p:pic>
        <p:nvPicPr>
          <p:cNvPr id="6" name="Picture 2" descr="http://www.tectimes.net/wp-content/uploads/2012/12/123012_2347_TUTORIALCon2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960" y="1124744"/>
            <a:ext cx="4176464"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9386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920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3" name="179202 Forma"/>
          <p:cNvSpPr>
            <a:spLocks noGrp="1" noChangeArrowheads="1"/>
          </p:cNvSpPr>
          <p:nvPr>
            <p:ph type="body" idx="4294967295"/>
          </p:nvPr>
        </p:nvSpPr>
        <p:spPr>
          <a:xfrm>
            <a:off x="179512" y="1019089"/>
            <a:ext cx="3707904" cy="5664828"/>
          </a:xfrm>
        </p:spPr>
        <p:txBody>
          <a:bodyPr/>
          <a:lstStyle/>
          <a:p>
            <a:r>
              <a:rPr lang="es-MX" sz="2400" dirty="0" smtClean="0"/>
              <a:t>Eliminar </a:t>
            </a:r>
            <a:r>
              <a:rPr lang="es-MX" sz="2400" dirty="0"/>
              <a:t>los usuarios que no deben estar allí, dejando solo los </a:t>
            </a:r>
            <a:r>
              <a:rPr lang="es-MX" sz="2400" dirty="0" smtClean="0"/>
              <a:t>siguientes ---- &gt;:</a:t>
            </a:r>
          </a:p>
          <a:p>
            <a:pPr lvl="0"/>
            <a:r>
              <a:rPr lang="es-MX" sz="2000" dirty="0"/>
              <a:t>No se modificaron los permisos para “</a:t>
            </a:r>
            <a:r>
              <a:rPr lang="es-MX" sz="2000" dirty="0" err="1"/>
              <a:t>Creator</a:t>
            </a:r>
            <a:r>
              <a:rPr lang="es-MX" sz="2000" dirty="0"/>
              <a:t> </a:t>
            </a:r>
            <a:r>
              <a:rPr lang="es-MX" sz="2000" dirty="0" err="1"/>
              <a:t>Owner</a:t>
            </a:r>
            <a:r>
              <a:rPr lang="es-MX" sz="2000" dirty="0"/>
              <a:t>”, ni para “</a:t>
            </a:r>
            <a:r>
              <a:rPr lang="es-MX" sz="2000" dirty="0" err="1"/>
              <a:t>System</a:t>
            </a:r>
            <a:r>
              <a:rPr lang="es-MX" sz="2000" dirty="0"/>
              <a:t>” ni para “</a:t>
            </a:r>
            <a:r>
              <a:rPr lang="es-MX" sz="2000" dirty="0" err="1"/>
              <a:t>Administrators</a:t>
            </a:r>
            <a:r>
              <a:rPr lang="es-MX" sz="2000" dirty="0"/>
              <a:t>”.</a:t>
            </a:r>
            <a:endParaRPr lang="es-ES" sz="2400" dirty="0"/>
          </a:p>
          <a:p>
            <a:pPr lvl="0"/>
            <a:r>
              <a:rPr lang="es-MX" sz="2000" dirty="0"/>
              <a:t>Se agregó el grupo “</a:t>
            </a:r>
            <a:r>
              <a:rPr lang="es-MX" sz="2000" dirty="0" err="1"/>
              <a:t>FTP_Users</a:t>
            </a:r>
            <a:r>
              <a:rPr lang="es-MX" sz="2000" dirty="0"/>
              <a:t>” creado en el paso anterior con derechos de:</a:t>
            </a:r>
            <a:endParaRPr lang="es-ES" sz="2400" dirty="0"/>
          </a:p>
          <a:p>
            <a:pPr lvl="1"/>
            <a:r>
              <a:rPr lang="es-MX" sz="1800" b="1" dirty="0" err="1">
                <a:solidFill>
                  <a:srgbClr val="FFFF00"/>
                </a:solidFill>
              </a:rPr>
              <a:t>Read</a:t>
            </a:r>
            <a:r>
              <a:rPr lang="es-MX" sz="1800" b="1" dirty="0">
                <a:solidFill>
                  <a:srgbClr val="FFFF00"/>
                </a:solidFill>
              </a:rPr>
              <a:t> &amp; </a:t>
            </a:r>
            <a:r>
              <a:rPr lang="es-MX" sz="1800" b="1" dirty="0" err="1">
                <a:solidFill>
                  <a:srgbClr val="FFFF00"/>
                </a:solidFill>
              </a:rPr>
              <a:t>Execute</a:t>
            </a:r>
            <a:r>
              <a:rPr lang="es-MX" sz="1800" b="1" dirty="0">
                <a:solidFill>
                  <a:srgbClr val="FFFF00"/>
                </a:solidFill>
              </a:rPr>
              <a:t>.</a:t>
            </a:r>
            <a:endParaRPr lang="es-ES" sz="2000" b="1" dirty="0">
              <a:solidFill>
                <a:srgbClr val="FFFF00"/>
              </a:solidFill>
            </a:endParaRPr>
          </a:p>
          <a:p>
            <a:pPr lvl="1"/>
            <a:r>
              <a:rPr lang="es-MX" sz="1800" b="1" dirty="0" err="1">
                <a:solidFill>
                  <a:srgbClr val="FFFF00"/>
                </a:solidFill>
              </a:rPr>
              <a:t>List</a:t>
            </a:r>
            <a:r>
              <a:rPr lang="es-MX" sz="1800" b="1" dirty="0">
                <a:solidFill>
                  <a:srgbClr val="FFFF00"/>
                </a:solidFill>
              </a:rPr>
              <a:t> folder </a:t>
            </a:r>
            <a:r>
              <a:rPr lang="es-MX" sz="1800" b="1" dirty="0" err="1">
                <a:solidFill>
                  <a:srgbClr val="FFFF00"/>
                </a:solidFill>
              </a:rPr>
              <a:t>contents</a:t>
            </a:r>
            <a:endParaRPr lang="es-ES" sz="2000" b="1" dirty="0">
              <a:solidFill>
                <a:srgbClr val="FFFF00"/>
              </a:solidFill>
            </a:endParaRPr>
          </a:p>
          <a:p>
            <a:pPr lvl="1"/>
            <a:r>
              <a:rPr lang="es-MX" sz="1800" b="1" dirty="0" err="1">
                <a:solidFill>
                  <a:srgbClr val="FFFF00"/>
                </a:solidFill>
              </a:rPr>
              <a:t>Read</a:t>
            </a:r>
            <a:r>
              <a:rPr lang="es-MX" sz="1800" b="1" dirty="0">
                <a:solidFill>
                  <a:srgbClr val="FFFF00"/>
                </a:solidFill>
              </a:rPr>
              <a:t>.</a:t>
            </a:r>
            <a:endParaRPr lang="es-ES" sz="2000" b="1" dirty="0">
              <a:solidFill>
                <a:srgbClr val="FFFF00"/>
              </a:solidFill>
            </a:endParaRPr>
          </a:p>
          <a:p>
            <a:endParaRPr lang="es-MX" sz="2400" dirty="0" smtClean="0"/>
          </a:p>
          <a:p>
            <a:endParaRPr lang="es-ES" altLang="es-ES" sz="2400" dirty="0"/>
          </a:p>
        </p:txBody>
      </p:sp>
      <p:sp>
        <p:nvSpPr>
          <p:cNvPr id="6" name="179201 Forma"/>
          <p:cNvSpPr txBox="1">
            <a:spLocks noChangeArrowheads="1"/>
          </p:cNvSpPr>
          <p:nvPr/>
        </p:nvSpPr>
        <p:spPr bwMode="auto">
          <a:xfrm>
            <a:off x="251520" y="115888"/>
            <a:ext cx="8435280" cy="792162"/>
          </a:xfrm>
          <a:prstGeom prst="rect">
            <a:avLst/>
          </a:prstGeom>
          <a:noFill/>
          <a:ln w="9525">
            <a:noFill/>
            <a:miter lim="800000"/>
            <a:headEnd/>
            <a:tailEnd/>
          </a:ln>
          <a:effectLst>
            <a:outerShdw dist="71842" dir="2700000" algn="ctr" rotWithShape="0">
              <a:srgbClr val="000000">
                <a:alpha val="50000"/>
              </a:srgb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000" kern="1200">
                <a:solidFill>
                  <a:schemeClr val="tx2"/>
                </a:solidFill>
                <a:latin typeface="+mj-lt"/>
                <a:ea typeface="+mj-ea"/>
                <a:cs typeface="+mj-cs"/>
              </a:defRPr>
            </a:lvl1pPr>
            <a:lvl2pPr algn="ctr" rtl="0" fontAlgn="base">
              <a:spcBef>
                <a:spcPct val="0"/>
              </a:spcBef>
              <a:spcAft>
                <a:spcPct val="0"/>
              </a:spcAft>
              <a:defRPr sz="4000">
                <a:solidFill>
                  <a:schemeClr val="tx2"/>
                </a:solidFill>
                <a:latin typeface="Verdana" panose="020B0604030504040204" pitchFamily="34" charset="0"/>
              </a:defRPr>
            </a:lvl2pPr>
            <a:lvl3pPr algn="ctr" rtl="0" fontAlgn="base">
              <a:spcBef>
                <a:spcPct val="0"/>
              </a:spcBef>
              <a:spcAft>
                <a:spcPct val="0"/>
              </a:spcAft>
              <a:defRPr sz="4000">
                <a:solidFill>
                  <a:schemeClr val="tx2"/>
                </a:solidFill>
                <a:latin typeface="Verdana" panose="020B0604030504040204" pitchFamily="34" charset="0"/>
              </a:defRPr>
            </a:lvl3pPr>
            <a:lvl4pPr algn="ctr" rtl="0" fontAlgn="base">
              <a:spcBef>
                <a:spcPct val="0"/>
              </a:spcBef>
              <a:spcAft>
                <a:spcPct val="0"/>
              </a:spcAft>
              <a:defRPr sz="4000">
                <a:solidFill>
                  <a:schemeClr val="tx2"/>
                </a:solidFill>
                <a:latin typeface="Verdana" panose="020B0604030504040204" pitchFamily="34" charset="0"/>
              </a:defRPr>
            </a:lvl4pPr>
            <a:lvl5pPr algn="ctr" rtl="0" fontAlgn="base">
              <a:spcBef>
                <a:spcPct val="0"/>
              </a:spcBef>
              <a:spcAft>
                <a:spcPct val="0"/>
              </a:spcAft>
              <a:defRPr sz="4000">
                <a:solidFill>
                  <a:schemeClr val="tx2"/>
                </a:solidFill>
                <a:latin typeface="Verdana" panose="020B0604030504040204" pitchFamily="34" charset="0"/>
              </a:defRPr>
            </a:lvl5pPr>
            <a:lvl6pPr marL="457200" algn="ctr" rtl="0" fontAlgn="base">
              <a:spcBef>
                <a:spcPct val="0"/>
              </a:spcBef>
              <a:spcAft>
                <a:spcPct val="0"/>
              </a:spcAft>
              <a:defRPr sz="4000">
                <a:solidFill>
                  <a:schemeClr val="tx2"/>
                </a:solidFill>
                <a:latin typeface="Verdana" panose="020B0604030504040204" pitchFamily="34" charset="0"/>
              </a:defRPr>
            </a:lvl6pPr>
            <a:lvl7pPr marL="914400" algn="ctr" rtl="0" fontAlgn="base">
              <a:spcBef>
                <a:spcPct val="0"/>
              </a:spcBef>
              <a:spcAft>
                <a:spcPct val="0"/>
              </a:spcAft>
              <a:defRPr sz="4000">
                <a:solidFill>
                  <a:schemeClr val="tx2"/>
                </a:solidFill>
                <a:latin typeface="Verdana" panose="020B0604030504040204" pitchFamily="34" charset="0"/>
              </a:defRPr>
            </a:lvl7pPr>
            <a:lvl8pPr marL="1371600" algn="ctr" rtl="0" fontAlgn="base">
              <a:spcBef>
                <a:spcPct val="0"/>
              </a:spcBef>
              <a:spcAft>
                <a:spcPct val="0"/>
              </a:spcAft>
              <a:defRPr sz="4000">
                <a:solidFill>
                  <a:schemeClr val="tx2"/>
                </a:solidFill>
                <a:latin typeface="Verdana" panose="020B0604030504040204" pitchFamily="34" charset="0"/>
              </a:defRPr>
            </a:lvl8pPr>
            <a:lvl9pPr marL="1828800" algn="ctr" rtl="0" fontAlgn="base">
              <a:spcBef>
                <a:spcPct val="0"/>
              </a:spcBef>
              <a:spcAft>
                <a:spcPct val="0"/>
              </a:spcAft>
              <a:defRPr sz="4000">
                <a:solidFill>
                  <a:schemeClr val="tx2"/>
                </a:solidFill>
                <a:latin typeface="Verdana" panose="020B0604030504040204" pitchFamily="34" charset="0"/>
              </a:defRPr>
            </a:lvl9pPr>
          </a:lstStyle>
          <a:p>
            <a:pPr>
              <a:defRPr/>
            </a:pPr>
            <a:r>
              <a:rPr lang="es-ES" kern="0" dirty="0" smtClean="0">
                <a:solidFill>
                  <a:srgbClr val="FFFF99"/>
                </a:solidFill>
              </a:rPr>
              <a:t>Creación de Directorio </a:t>
            </a:r>
            <a:r>
              <a:rPr lang="es-ES" kern="0" dirty="0" err="1" smtClean="0">
                <a:solidFill>
                  <a:srgbClr val="FFFF99"/>
                </a:solidFill>
              </a:rPr>
              <a:t>Raiz</a:t>
            </a:r>
            <a:r>
              <a:rPr lang="es-ES" kern="0" dirty="0" smtClean="0">
                <a:solidFill>
                  <a:srgbClr val="FFFF99"/>
                </a:solidFill>
              </a:rPr>
              <a:t> FTP</a:t>
            </a:r>
            <a:endParaRPr lang="en-US" kern="0" dirty="0">
              <a:solidFill>
                <a:srgbClr val="FFFF99"/>
              </a:solidFill>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7944" y="1052735"/>
            <a:ext cx="4618856" cy="5064827"/>
          </a:xfrm>
          <a:prstGeom prst="rect">
            <a:avLst/>
          </a:prstGeom>
        </p:spPr>
      </p:pic>
    </p:spTree>
    <p:extLst>
      <p:ext uri="{BB962C8B-B14F-4D97-AF65-F5344CB8AC3E}">
        <p14:creationId xmlns:p14="http://schemas.microsoft.com/office/powerpoint/2010/main" val="15225847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920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920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920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920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920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kern="0" dirty="0" smtClean="0">
                <a:solidFill>
                  <a:srgbClr val="FFFF99"/>
                </a:solidFill>
                <a:latin typeface="+mj-lt"/>
              </a:rPr>
              <a:t>Creación de Sitio FTP</a:t>
            </a:r>
            <a:endParaRPr lang="en-US" kern="0" dirty="0">
              <a:solidFill>
                <a:srgbClr val="FFFF99"/>
              </a:solidFill>
              <a:latin typeface="+mj-lt"/>
            </a:endParaRPr>
          </a:p>
        </p:txBody>
      </p:sp>
      <p:sp>
        <p:nvSpPr>
          <p:cNvPr id="3" name="179202 Forma"/>
          <p:cNvSpPr txBox="1">
            <a:spLocks noChangeArrowheads="1"/>
          </p:cNvSpPr>
          <p:nvPr/>
        </p:nvSpPr>
        <p:spPr bwMode="auto">
          <a:xfrm>
            <a:off x="323528" y="1052736"/>
            <a:ext cx="8507805" cy="3096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2"/>
              </a:buClr>
              <a:buChar char="•"/>
              <a:defRPr sz="3200" kern="1200">
                <a:solidFill>
                  <a:schemeClr val="tx1"/>
                </a:solidFill>
                <a:latin typeface="+mn-lt"/>
                <a:ea typeface="+mn-ea"/>
                <a:cs typeface="+mn-cs"/>
              </a:defRPr>
            </a:lvl1pPr>
            <a:lvl2pPr marL="742950" indent="-285750" algn="l" rtl="0" fontAlgn="base">
              <a:spcBef>
                <a:spcPct val="20000"/>
              </a:spcBef>
              <a:spcAft>
                <a:spcPct val="0"/>
              </a:spcAft>
              <a:buClr>
                <a:schemeClr val="tx2"/>
              </a:buClr>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2000" dirty="0"/>
              <a:t>En la consola IIS </a:t>
            </a:r>
            <a:r>
              <a:rPr lang="es-MX" sz="2000" dirty="0" smtClean="0"/>
              <a:t>ubicarse </a:t>
            </a:r>
            <a:r>
              <a:rPr lang="es-MX" sz="2000" dirty="0"/>
              <a:t>sobre el nodo </a:t>
            </a:r>
            <a:r>
              <a:rPr lang="es-MX" sz="2000" dirty="0">
                <a:solidFill>
                  <a:srgbClr val="FFFF00"/>
                </a:solidFill>
              </a:rPr>
              <a:t>“</a:t>
            </a:r>
            <a:r>
              <a:rPr lang="es-MX" sz="2000" dirty="0" err="1">
                <a:solidFill>
                  <a:srgbClr val="FFFF00"/>
                </a:solidFill>
              </a:rPr>
              <a:t>Sites</a:t>
            </a:r>
            <a:r>
              <a:rPr lang="es-MX" sz="2000" dirty="0">
                <a:solidFill>
                  <a:srgbClr val="FFFF00"/>
                </a:solidFill>
              </a:rPr>
              <a:t>” </a:t>
            </a:r>
            <a:r>
              <a:rPr lang="es-MX" sz="2000" dirty="0"/>
              <a:t>y elegiremos la opción “</a:t>
            </a:r>
            <a:r>
              <a:rPr lang="es-MX" sz="2000" dirty="0" err="1">
                <a:solidFill>
                  <a:srgbClr val="FFFF00"/>
                </a:solidFill>
              </a:rPr>
              <a:t>Add</a:t>
            </a:r>
            <a:r>
              <a:rPr lang="es-MX" sz="2000" dirty="0">
                <a:solidFill>
                  <a:srgbClr val="FFFF00"/>
                </a:solidFill>
              </a:rPr>
              <a:t> FTP </a:t>
            </a:r>
            <a:r>
              <a:rPr lang="es-MX" sz="2000" dirty="0" err="1">
                <a:solidFill>
                  <a:srgbClr val="FFFF00"/>
                </a:solidFill>
              </a:rPr>
              <a:t>Site</a:t>
            </a:r>
            <a:r>
              <a:rPr lang="es-MX" sz="2000" dirty="0"/>
              <a:t>”:</a:t>
            </a:r>
            <a:endParaRPr lang="es-ES" sz="2000" b="1" dirty="0">
              <a:solidFill>
                <a:srgbClr val="FFFF00"/>
              </a:solidFill>
            </a:endParaRP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40" y="1916832"/>
            <a:ext cx="6912768" cy="4114792"/>
          </a:xfrm>
          <a:prstGeom prst="rect">
            <a:avLst/>
          </a:prstGeom>
        </p:spPr>
      </p:pic>
    </p:spTree>
    <p:extLst>
      <p:ext uri="{BB962C8B-B14F-4D97-AF65-F5344CB8AC3E}">
        <p14:creationId xmlns:p14="http://schemas.microsoft.com/office/powerpoint/2010/main" val="27362646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5" name="177154 Forma"/>
          <p:cNvSpPr>
            <a:spLocks noGrp="1" noChangeArrowheads="1"/>
          </p:cNvSpPr>
          <p:nvPr>
            <p:ph type="body" idx="4294967295"/>
          </p:nvPr>
        </p:nvSpPr>
        <p:spPr>
          <a:xfrm>
            <a:off x="457200" y="4293096"/>
            <a:ext cx="8229600" cy="2376487"/>
          </a:xfrm>
        </p:spPr>
        <p:txBody>
          <a:bodyPr/>
          <a:lstStyle/>
          <a:p>
            <a:pPr algn="just">
              <a:lnSpc>
                <a:spcPct val="90000"/>
              </a:lnSpc>
            </a:pPr>
            <a:r>
              <a:rPr lang="es-PE" altLang="es-ES" sz="2400" dirty="0" smtClean="0">
                <a:solidFill>
                  <a:srgbClr val="FFFF99"/>
                </a:solidFill>
              </a:rPr>
              <a:t>¿Cómo configurar en forma segura varios sitios web a la vez en el mismo servidor y con una sola IP pública?</a:t>
            </a:r>
          </a:p>
          <a:p>
            <a:pPr algn="just">
              <a:lnSpc>
                <a:spcPct val="90000"/>
              </a:lnSpc>
            </a:pPr>
            <a:r>
              <a:rPr lang="es-PE" altLang="es-ES" sz="2400" dirty="0" smtClean="0">
                <a:solidFill>
                  <a:srgbClr val="FFFF00"/>
                </a:solidFill>
              </a:rPr>
              <a:t>¿Cómo integrar el servicio FTP permitiendo subir contenido  a cada sitio web?</a:t>
            </a:r>
          </a:p>
          <a:p>
            <a:pPr algn="just">
              <a:lnSpc>
                <a:spcPct val="90000"/>
              </a:lnSpc>
            </a:pPr>
            <a:r>
              <a:rPr lang="es-PE" altLang="es-ES" sz="2400" dirty="0" smtClean="0">
                <a:solidFill>
                  <a:srgbClr val="00B0F0"/>
                </a:solidFill>
              </a:rPr>
              <a:t>¿Es necesario generar carpetas de publicación con sus cuentas de servicio?</a:t>
            </a:r>
          </a:p>
          <a:p>
            <a:pPr algn="just">
              <a:lnSpc>
                <a:spcPct val="90000"/>
              </a:lnSpc>
            </a:pPr>
            <a:endParaRPr lang="es-ES" altLang="es-ES" sz="2000" dirty="0"/>
          </a:p>
        </p:txBody>
      </p:sp>
      <p:sp>
        <p:nvSpPr>
          <p:cNvPr id="163844" name="Rectangle 11"/>
          <p:cNvSpPr>
            <a:spLocks noChangeArrowheads="1"/>
          </p:cNvSpPr>
          <p:nvPr/>
        </p:nvSpPr>
        <p:spPr bwMode="auto">
          <a:xfrm>
            <a:off x="457200" y="115888"/>
            <a:ext cx="3034680" cy="792162"/>
          </a:xfrm>
          <a:prstGeom prst="rect">
            <a:avLst/>
          </a:prstGeom>
          <a:noFill/>
          <a:ln w="9525">
            <a:noFill/>
            <a:miter lim="800000"/>
            <a:headEnd/>
            <a:tailEnd/>
          </a:ln>
          <a:effectLst>
            <a:outerShdw dist="71842" dir="2700000" algn="ctr" rotWithShape="0">
              <a:srgbClr val="000000">
                <a:alpha val="50000"/>
              </a:srgbClr>
            </a:outerShdw>
          </a:effectLst>
        </p:spPr>
        <p:txBody>
          <a:bodyPr anchor="ctr"/>
          <a:lstStyle/>
          <a:p>
            <a:pPr algn="ctr">
              <a:defRPr/>
            </a:pPr>
            <a:r>
              <a:rPr lang="en-US" sz="4000" dirty="0" err="1" smtClean="0">
                <a:solidFill>
                  <a:srgbClr val="FFFF99"/>
                </a:solidFill>
                <a:latin typeface="Verdana" pitchFamily="34" charset="0"/>
              </a:rPr>
              <a:t>Escenario</a:t>
            </a:r>
            <a:r>
              <a:rPr lang="en-US" sz="4000" dirty="0" smtClean="0">
                <a:solidFill>
                  <a:srgbClr val="FFFF99"/>
                </a:solidFill>
                <a:latin typeface="Verdana" pitchFamily="34" charset="0"/>
              </a:rPr>
              <a:t>:</a:t>
            </a:r>
            <a:endParaRPr lang="en-US" sz="4000" dirty="0">
              <a:solidFill>
                <a:srgbClr val="FFFF99"/>
              </a:solidFill>
              <a:latin typeface="Verdana" pitchFamily="34" charset="0"/>
            </a:endParaRPr>
          </a:p>
        </p:txBody>
      </p:sp>
      <p:graphicFrame>
        <p:nvGraphicFramePr>
          <p:cNvPr id="2" name="Diagrama 1"/>
          <p:cNvGraphicFramePr/>
          <p:nvPr>
            <p:extLst>
              <p:ext uri="{D42A27DB-BD31-4B8C-83A1-F6EECF244321}">
                <p14:modId xmlns:p14="http://schemas.microsoft.com/office/powerpoint/2010/main" val="2041519308"/>
              </p:ext>
            </p:extLst>
          </p:nvPr>
        </p:nvGraphicFramePr>
        <p:xfrm>
          <a:off x="3059832" y="115888"/>
          <a:ext cx="5760640" cy="44600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71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71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715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5"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kern="0" dirty="0" smtClean="0">
                <a:solidFill>
                  <a:srgbClr val="FFFF99"/>
                </a:solidFill>
                <a:latin typeface="+mj-lt"/>
              </a:rPr>
              <a:t>Creación de Sitio FTP</a:t>
            </a:r>
            <a:endParaRPr lang="en-US" kern="0" dirty="0">
              <a:solidFill>
                <a:srgbClr val="FFFF99"/>
              </a:solidFill>
              <a:latin typeface="+mj-lt"/>
            </a:endParaRPr>
          </a:p>
        </p:txBody>
      </p:sp>
      <p:sp>
        <p:nvSpPr>
          <p:cNvPr id="3" name="179202 Forma"/>
          <p:cNvSpPr txBox="1">
            <a:spLocks noChangeArrowheads="1"/>
          </p:cNvSpPr>
          <p:nvPr/>
        </p:nvSpPr>
        <p:spPr bwMode="auto">
          <a:xfrm>
            <a:off x="323528" y="1052736"/>
            <a:ext cx="8507805" cy="3096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2"/>
              </a:buClr>
              <a:buChar char="•"/>
              <a:defRPr sz="3200" kern="1200">
                <a:solidFill>
                  <a:schemeClr val="tx1"/>
                </a:solidFill>
                <a:latin typeface="+mn-lt"/>
                <a:ea typeface="+mn-ea"/>
                <a:cs typeface="+mn-cs"/>
              </a:defRPr>
            </a:lvl1pPr>
            <a:lvl2pPr marL="742950" indent="-285750" algn="l" rtl="0" fontAlgn="base">
              <a:spcBef>
                <a:spcPct val="20000"/>
              </a:spcBef>
              <a:spcAft>
                <a:spcPct val="0"/>
              </a:spcAft>
              <a:buClr>
                <a:schemeClr val="tx2"/>
              </a:buClr>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2000" dirty="0"/>
              <a:t>En el asistente que se abrirá </a:t>
            </a:r>
            <a:r>
              <a:rPr lang="es-MX" sz="2000" dirty="0" smtClean="0"/>
              <a:t>completar </a:t>
            </a:r>
            <a:r>
              <a:rPr lang="es-MX" sz="2000" dirty="0"/>
              <a:t>los primeros datos, indicando el nombre del sitio web (puede ser cualquiera) y la ruta hacia nuestra carpeta </a:t>
            </a:r>
            <a:r>
              <a:rPr lang="es-MX" sz="2000" dirty="0">
                <a:solidFill>
                  <a:srgbClr val="FFFF00"/>
                </a:solidFill>
              </a:rPr>
              <a:t>“</a:t>
            </a:r>
            <a:r>
              <a:rPr lang="es-MX" sz="2000" dirty="0" err="1">
                <a:solidFill>
                  <a:srgbClr val="FFFF00"/>
                </a:solidFill>
              </a:rPr>
              <a:t>FTPRoot</a:t>
            </a:r>
            <a:r>
              <a:rPr lang="es-MX" sz="2000" dirty="0">
                <a:solidFill>
                  <a:srgbClr val="FFFF00"/>
                </a:solidFill>
              </a:rPr>
              <a:t>”:</a:t>
            </a:r>
            <a:endParaRPr lang="es-ES" sz="2000" b="1" dirty="0">
              <a:solidFill>
                <a:srgbClr val="FFFF00"/>
              </a:solidFill>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2153842"/>
            <a:ext cx="6264696" cy="4227486"/>
          </a:xfrm>
          <a:prstGeom prst="rect">
            <a:avLst/>
          </a:prstGeom>
        </p:spPr>
      </p:pic>
    </p:spTree>
    <p:extLst>
      <p:ext uri="{BB962C8B-B14F-4D97-AF65-F5344CB8AC3E}">
        <p14:creationId xmlns:p14="http://schemas.microsoft.com/office/powerpoint/2010/main" val="15301458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kern="0" dirty="0" smtClean="0">
                <a:solidFill>
                  <a:srgbClr val="FFFF99"/>
                </a:solidFill>
                <a:latin typeface="+mj-lt"/>
              </a:rPr>
              <a:t>Creación de Sitio FTP</a:t>
            </a:r>
            <a:endParaRPr lang="en-US" kern="0" dirty="0">
              <a:solidFill>
                <a:srgbClr val="FFFF99"/>
              </a:solidFill>
              <a:latin typeface="+mj-lt"/>
            </a:endParaRPr>
          </a:p>
        </p:txBody>
      </p:sp>
      <p:sp>
        <p:nvSpPr>
          <p:cNvPr id="3" name="179202 Forma"/>
          <p:cNvSpPr txBox="1">
            <a:spLocks noChangeArrowheads="1"/>
          </p:cNvSpPr>
          <p:nvPr/>
        </p:nvSpPr>
        <p:spPr bwMode="auto">
          <a:xfrm>
            <a:off x="323528" y="1052736"/>
            <a:ext cx="8507805" cy="3096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2"/>
              </a:buClr>
              <a:buChar char="•"/>
              <a:defRPr sz="3200" kern="1200">
                <a:solidFill>
                  <a:schemeClr val="tx1"/>
                </a:solidFill>
                <a:latin typeface="+mn-lt"/>
                <a:ea typeface="+mn-ea"/>
                <a:cs typeface="+mn-cs"/>
              </a:defRPr>
            </a:lvl1pPr>
            <a:lvl2pPr marL="742950" indent="-285750" algn="l" rtl="0" fontAlgn="base">
              <a:spcBef>
                <a:spcPct val="20000"/>
              </a:spcBef>
              <a:spcAft>
                <a:spcPct val="0"/>
              </a:spcAft>
              <a:buClr>
                <a:schemeClr val="tx2"/>
              </a:buClr>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2000" dirty="0"/>
              <a:t>En el próximo </a:t>
            </a:r>
            <a:r>
              <a:rPr lang="es-MX" sz="2000" dirty="0" smtClean="0"/>
              <a:t>paso </a:t>
            </a:r>
            <a:r>
              <a:rPr lang="es-MX" sz="2000" dirty="0"/>
              <a:t>seleccionar el puerto 21 (viene por default) </a:t>
            </a:r>
            <a:r>
              <a:rPr lang="es-MX" sz="2000" dirty="0" smtClean="0"/>
              <a:t>e indicar </a:t>
            </a:r>
            <a:r>
              <a:rPr lang="es-MX" sz="2000" dirty="0"/>
              <a:t>no requiera SSL </a:t>
            </a:r>
            <a:r>
              <a:rPr lang="es-MX" sz="2000" dirty="0" smtClean="0"/>
              <a:t>:</a:t>
            </a:r>
            <a:endParaRPr lang="es-ES" sz="2000" b="1" dirty="0">
              <a:solidFill>
                <a:srgbClr val="FFFF00"/>
              </a:solidFill>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1772816"/>
            <a:ext cx="6984776" cy="4392488"/>
          </a:xfrm>
          <a:prstGeom prst="rect">
            <a:avLst/>
          </a:prstGeom>
        </p:spPr>
      </p:pic>
    </p:spTree>
    <p:extLst>
      <p:ext uri="{BB962C8B-B14F-4D97-AF65-F5344CB8AC3E}">
        <p14:creationId xmlns:p14="http://schemas.microsoft.com/office/powerpoint/2010/main" val="10900534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kern="0" dirty="0" smtClean="0">
                <a:solidFill>
                  <a:srgbClr val="FFFF99"/>
                </a:solidFill>
                <a:latin typeface="+mj-lt"/>
              </a:rPr>
              <a:t>Creación de Sitio FTP</a:t>
            </a:r>
            <a:endParaRPr lang="en-US" kern="0" dirty="0">
              <a:solidFill>
                <a:srgbClr val="FFFF99"/>
              </a:solidFill>
              <a:latin typeface="+mj-lt"/>
            </a:endParaRPr>
          </a:p>
        </p:txBody>
      </p:sp>
      <p:sp>
        <p:nvSpPr>
          <p:cNvPr id="3" name="179202 Forma"/>
          <p:cNvSpPr txBox="1">
            <a:spLocks noChangeArrowheads="1"/>
          </p:cNvSpPr>
          <p:nvPr/>
        </p:nvSpPr>
        <p:spPr bwMode="auto">
          <a:xfrm>
            <a:off x="323528" y="1052736"/>
            <a:ext cx="8507805" cy="3096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2"/>
              </a:buClr>
              <a:buChar char="•"/>
              <a:defRPr sz="3200" kern="1200">
                <a:solidFill>
                  <a:schemeClr val="tx1"/>
                </a:solidFill>
                <a:latin typeface="+mn-lt"/>
                <a:ea typeface="+mn-ea"/>
                <a:cs typeface="+mn-cs"/>
              </a:defRPr>
            </a:lvl1pPr>
            <a:lvl2pPr marL="742950" indent="-285750" algn="l" rtl="0" fontAlgn="base">
              <a:spcBef>
                <a:spcPct val="20000"/>
              </a:spcBef>
              <a:spcAft>
                <a:spcPct val="0"/>
              </a:spcAft>
              <a:buClr>
                <a:schemeClr val="tx2"/>
              </a:buClr>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2000" dirty="0"/>
              <a:t>En el último paso</a:t>
            </a:r>
            <a:r>
              <a:rPr lang="es-MX" sz="2000" dirty="0" smtClean="0"/>
              <a:t>, </a:t>
            </a:r>
            <a:r>
              <a:rPr lang="es-MX" sz="2000" dirty="0"/>
              <a:t>indicar que la autenticación será “</a:t>
            </a:r>
            <a:r>
              <a:rPr lang="es-MX" sz="2000" dirty="0">
                <a:solidFill>
                  <a:srgbClr val="FFFF00"/>
                </a:solidFill>
              </a:rPr>
              <a:t>Básica</a:t>
            </a:r>
            <a:r>
              <a:rPr lang="es-MX" sz="2000" dirty="0"/>
              <a:t>”, y que permitiremos acceso de solo lectura al grupo de usuarios “</a:t>
            </a:r>
            <a:r>
              <a:rPr lang="es-MX" sz="2000" dirty="0" err="1">
                <a:solidFill>
                  <a:srgbClr val="FFFF00"/>
                </a:solidFill>
              </a:rPr>
              <a:t>FTP_Users</a:t>
            </a:r>
            <a:r>
              <a:rPr lang="es-MX" sz="2000" dirty="0"/>
              <a:t>”:</a:t>
            </a:r>
            <a:endParaRPr lang="es-ES" sz="2000" dirty="0"/>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40" y="2132856"/>
            <a:ext cx="5544616" cy="4320480"/>
          </a:xfrm>
          <a:prstGeom prst="rect">
            <a:avLst/>
          </a:prstGeom>
        </p:spPr>
      </p:pic>
    </p:spTree>
    <p:extLst>
      <p:ext uri="{BB962C8B-B14F-4D97-AF65-F5344CB8AC3E}">
        <p14:creationId xmlns:p14="http://schemas.microsoft.com/office/powerpoint/2010/main" val="29095783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kern="0" dirty="0" smtClean="0">
                <a:solidFill>
                  <a:srgbClr val="FFFF99"/>
                </a:solidFill>
                <a:latin typeface="+mj-lt"/>
              </a:rPr>
              <a:t>Creación de Sitio FTP</a:t>
            </a:r>
            <a:endParaRPr lang="en-US" kern="0" dirty="0">
              <a:solidFill>
                <a:srgbClr val="FFFF99"/>
              </a:solidFill>
              <a:latin typeface="+mj-lt"/>
            </a:endParaRPr>
          </a:p>
        </p:txBody>
      </p:sp>
      <p:sp>
        <p:nvSpPr>
          <p:cNvPr id="3" name="179202 Forma"/>
          <p:cNvSpPr txBox="1">
            <a:spLocks noChangeArrowheads="1"/>
          </p:cNvSpPr>
          <p:nvPr/>
        </p:nvSpPr>
        <p:spPr bwMode="auto">
          <a:xfrm>
            <a:off x="323528" y="1052736"/>
            <a:ext cx="8507805" cy="3096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2"/>
              </a:buClr>
              <a:buChar char="•"/>
              <a:defRPr sz="3200" kern="1200">
                <a:solidFill>
                  <a:schemeClr val="tx1"/>
                </a:solidFill>
                <a:latin typeface="+mn-lt"/>
                <a:ea typeface="+mn-ea"/>
                <a:cs typeface="+mn-cs"/>
              </a:defRPr>
            </a:lvl1pPr>
            <a:lvl2pPr marL="742950" indent="-285750" algn="l" rtl="0" fontAlgn="base">
              <a:spcBef>
                <a:spcPct val="20000"/>
              </a:spcBef>
              <a:spcAft>
                <a:spcPct val="0"/>
              </a:spcAft>
              <a:buClr>
                <a:schemeClr val="tx2"/>
              </a:buClr>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2000" dirty="0"/>
              <a:t>Una vez hecho esto, tendremos nuestro sitio FTP preparado para comenzar a configurarlo:</a:t>
            </a:r>
            <a:endParaRPr lang="es-ES" sz="2000" dirty="0"/>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687" y="2060848"/>
            <a:ext cx="5428295" cy="4032448"/>
          </a:xfrm>
          <a:prstGeom prst="rect">
            <a:avLst/>
          </a:prstGeom>
        </p:spPr>
      </p:pic>
    </p:spTree>
    <p:extLst>
      <p:ext uri="{BB962C8B-B14F-4D97-AF65-F5344CB8AC3E}">
        <p14:creationId xmlns:p14="http://schemas.microsoft.com/office/powerpoint/2010/main" val="35874045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sz="3200" kern="0" dirty="0" smtClean="0">
                <a:solidFill>
                  <a:srgbClr val="FFFF99"/>
                </a:solidFill>
                <a:latin typeface="+mj-lt"/>
              </a:rPr>
              <a:t>Configuración de Sitio FTP para Aislar Usuarios</a:t>
            </a:r>
            <a:endParaRPr lang="en-US" sz="3200" kern="0" dirty="0">
              <a:solidFill>
                <a:srgbClr val="FFFF99"/>
              </a:solidFill>
              <a:latin typeface="+mj-lt"/>
            </a:endParaRPr>
          </a:p>
        </p:txBody>
      </p:sp>
      <p:sp>
        <p:nvSpPr>
          <p:cNvPr id="3" name="179202 Forma"/>
          <p:cNvSpPr txBox="1">
            <a:spLocks noChangeArrowheads="1"/>
          </p:cNvSpPr>
          <p:nvPr/>
        </p:nvSpPr>
        <p:spPr bwMode="auto">
          <a:xfrm>
            <a:off x="323528" y="1052736"/>
            <a:ext cx="8507805" cy="3096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2"/>
              </a:buClr>
              <a:buChar char="•"/>
              <a:defRPr sz="3200" kern="1200">
                <a:solidFill>
                  <a:schemeClr val="tx1"/>
                </a:solidFill>
                <a:latin typeface="+mn-lt"/>
                <a:ea typeface="+mn-ea"/>
                <a:cs typeface="+mn-cs"/>
              </a:defRPr>
            </a:lvl1pPr>
            <a:lvl2pPr marL="742950" indent="-285750" algn="l" rtl="0" fontAlgn="base">
              <a:spcBef>
                <a:spcPct val="20000"/>
              </a:spcBef>
              <a:spcAft>
                <a:spcPct val="0"/>
              </a:spcAft>
              <a:buClr>
                <a:schemeClr val="tx2"/>
              </a:buClr>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2000" dirty="0"/>
              <a:t>Esta funcionalidad tiene varias opciones, y la que elegiremos </a:t>
            </a:r>
            <a:r>
              <a:rPr lang="es-MX" sz="2000" dirty="0" smtClean="0"/>
              <a:t>permitirá </a:t>
            </a:r>
            <a:r>
              <a:rPr lang="es-MX" sz="2000" dirty="0"/>
              <a:t>que cada usuario acceda a un directorio en base a su nombre de usuario. Este directorio, </a:t>
            </a:r>
            <a:r>
              <a:rPr lang="es-MX" sz="2000" dirty="0" smtClean="0"/>
              <a:t>será </a:t>
            </a:r>
            <a:r>
              <a:rPr lang="es-MX" sz="2000" dirty="0"/>
              <a:t>el de su usuario que contiene todos los sitios web dentro.</a:t>
            </a:r>
            <a:endParaRPr lang="es-ES" sz="2000" dirty="0"/>
          </a:p>
          <a:p>
            <a:r>
              <a:rPr lang="es-MX" sz="2000" dirty="0" smtClean="0"/>
              <a:t>Ubicarse en  </a:t>
            </a:r>
            <a:r>
              <a:rPr lang="es-MX" sz="2000" dirty="0"/>
              <a:t>“</a:t>
            </a:r>
            <a:r>
              <a:rPr lang="es-MX" sz="2000" dirty="0">
                <a:solidFill>
                  <a:srgbClr val="FFFF00"/>
                </a:solidFill>
              </a:rPr>
              <a:t>FTP </a:t>
            </a:r>
            <a:r>
              <a:rPr lang="es-MX" sz="2000" dirty="0" err="1">
                <a:solidFill>
                  <a:srgbClr val="FFFF00"/>
                </a:solidFill>
              </a:rPr>
              <a:t>Site</a:t>
            </a:r>
            <a:r>
              <a:rPr lang="es-MX" sz="2000" dirty="0"/>
              <a:t>” y elegiremos la opción “</a:t>
            </a:r>
            <a:r>
              <a:rPr lang="es-MX" sz="2000" b="1" dirty="0">
                <a:solidFill>
                  <a:srgbClr val="FFFF00"/>
                </a:solidFill>
              </a:rPr>
              <a:t>FTP </a:t>
            </a:r>
            <a:r>
              <a:rPr lang="es-MX" sz="2000" b="1" dirty="0" err="1">
                <a:solidFill>
                  <a:srgbClr val="FFFF00"/>
                </a:solidFill>
              </a:rPr>
              <a:t>User</a:t>
            </a:r>
            <a:r>
              <a:rPr lang="es-MX" sz="2000" b="1" dirty="0">
                <a:solidFill>
                  <a:srgbClr val="FFFF00"/>
                </a:solidFill>
              </a:rPr>
              <a:t> </a:t>
            </a:r>
            <a:r>
              <a:rPr lang="es-MX" sz="2000" b="1" dirty="0" err="1">
                <a:solidFill>
                  <a:srgbClr val="FFFF00"/>
                </a:solidFill>
              </a:rPr>
              <a:t>Isolation</a:t>
            </a:r>
            <a:r>
              <a:rPr lang="es-MX" sz="2000" dirty="0"/>
              <a:t>”:</a:t>
            </a:r>
            <a:endParaRPr lang="es-ES" sz="2000" b="1" dirty="0">
              <a:solidFill>
                <a:srgbClr val="FFFF00"/>
              </a:solidFill>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2708921"/>
            <a:ext cx="7704856" cy="3600400"/>
          </a:xfrm>
          <a:prstGeom prst="rect">
            <a:avLst/>
          </a:prstGeom>
        </p:spPr>
      </p:pic>
    </p:spTree>
    <p:extLst>
      <p:ext uri="{BB962C8B-B14F-4D97-AF65-F5344CB8AC3E}">
        <p14:creationId xmlns:p14="http://schemas.microsoft.com/office/powerpoint/2010/main" val="879203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sz="3200" kern="0" dirty="0" smtClean="0">
                <a:solidFill>
                  <a:srgbClr val="FFFF99"/>
                </a:solidFill>
                <a:latin typeface="+mj-lt"/>
              </a:rPr>
              <a:t>Configuración de Sitio FTP para Aislar Usuarios</a:t>
            </a:r>
            <a:endParaRPr lang="en-US" sz="3200" kern="0" dirty="0">
              <a:solidFill>
                <a:srgbClr val="FFFF99"/>
              </a:solidFill>
              <a:latin typeface="+mj-lt"/>
            </a:endParaRPr>
          </a:p>
        </p:txBody>
      </p:sp>
      <p:sp>
        <p:nvSpPr>
          <p:cNvPr id="3" name="179202 Forma"/>
          <p:cNvSpPr txBox="1">
            <a:spLocks noChangeArrowheads="1"/>
          </p:cNvSpPr>
          <p:nvPr/>
        </p:nvSpPr>
        <p:spPr bwMode="auto">
          <a:xfrm>
            <a:off x="323528" y="1052736"/>
            <a:ext cx="8507805" cy="3096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2"/>
              </a:buClr>
              <a:buChar char="•"/>
              <a:defRPr sz="3200" kern="1200">
                <a:solidFill>
                  <a:schemeClr val="tx1"/>
                </a:solidFill>
                <a:latin typeface="+mn-lt"/>
                <a:ea typeface="+mn-ea"/>
                <a:cs typeface="+mn-cs"/>
              </a:defRPr>
            </a:lvl1pPr>
            <a:lvl2pPr marL="742950" indent="-285750" algn="l" rtl="0" fontAlgn="base">
              <a:spcBef>
                <a:spcPct val="20000"/>
              </a:spcBef>
              <a:spcAft>
                <a:spcPct val="0"/>
              </a:spcAft>
              <a:buClr>
                <a:schemeClr val="tx2"/>
              </a:buClr>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2000" dirty="0"/>
              <a:t>Dentro de esta opción, elegiremos la opción “</a:t>
            </a:r>
            <a:r>
              <a:rPr lang="es-MX" sz="2000" dirty="0" err="1">
                <a:solidFill>
                  <a:srgbClr val="FFFF00"/>
                </a:solidFill>
              </a:rPr>
              <a:t>Isolate</a:t>
            </a:r>
            <a:r>
              <a:rPr lang="es-MX" sz="2000" dirty="0">
                <a:solidFill>
                  <a:srgbClr val="FFFF00"/>
                </a:solidFill>
              </a:rPr>
              <a:t> </a:t>
            </a:r>
            <a:r>
              <a:rPr lang="es-MX" sz="2000" dirty="0" err="1">
                <a:solidFill>
                  <a:srgbClr val="FFFF00"/>
                </a:solidFill>
              </a:rPr>
              <a:t>Users</a:t>
            </a:r>
            <a:r>
              <a:rPr lang="es-MX" sz="2000" dirty="0"/>
              <a:t>” y dentro “</a:t>
            </a:r>
            <a:r>
              <a:rPr lang="es-MX" sz="2000" dirty="0" err="1">
                <a:solidFill>
                  <a:srgbClr val="FFFF00"/>
                </a:solidFill>
              </a:rPr>
              <a:t>User</a:t>
            </a:r>
            <a:r>
              <a:rPr lang="es-MX" sz="2000" dirty="0">
                <a:solidFill>
                  <a:srgbClr val="FFFF00"/>
                </a:solidFill>
              </a:rPr>
              <a:t> </a:t>
            </a:r>
            <a:r>
              <a:rPr lang="es-MX" sz="2000" dirty="0" err="1">
                <a:solidFill>
                  <a:srgbClr val="FFFF00"/>
                </a:solidFill>
              </a:rPr>
              <a:t>name</a:t>
            </a:r>
            <a:r>
              <a:rPr lang="es-MX" sz="2000" dirty="0">
                <a:solidFill>
                  <a:srgbClr val="FFFF00"/>
                </a:solidFill>
              </a:rPr>
              <a:t> </a:t>
            </a:r>
            <a:r>
              <a:rPr lang="es-MX" sz="2000" dirty="0" err="1">
                <a:solidFill>
                  <a:srgbClr val="FFFF00"/>
                </a:solidFill>
              </a:rPr>
              <a:t>directory</a:t>
            </a:r>
            <a:r>
              <a:rPr lang="es-MX" sz="2000" dirty="0"/>
              <a:t>”:</a:t>
            </a:r>
            <a:endParaRPr lang="es-ES" sz="2000" b="1" dirty="0">
              <a:solidFill>
                <a:srgbClr val="FFFF00"/>
              </a:solidFill>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1810460"/>
            <a:ext cx="6949974" cy="4473284"/>
          </a:xfrm>
          <a:prstGeom prst="rect">
            <a:avLst/>
          </a:prstGeom>
        </p:spPr>
      </p:pic>
    </p:spTree>
    <p:extLst>
      <p:ext uri="{BB962C8B-B14F-4D97-AF65-F5344CB8AC3E}">
        <p14:creationId xmlns:p14="http://schemas.microsoft.com/office/powerpoint/2010/main" val="40438965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sz="3200" kern="0" dirty="0" smtClean="0">
                <a:solidFill>
                  <a:srgbClr val="FFFF99"/>
                </a:solidFill>
                <a:latin typeface="+mj-lt"/>
              </a:rPr>
              <a:t>Configuración de Sitio FTP para Aislar Usuarios</a:t>
            </a:r>
            <a:endParaRPr lang="en-US" sz="3200" kern="0" dirty="0">
              <a:solidFill>
                <a:srgbClr val="FFFF99"/>
              </a:solidFill>
              <a:latin typeface="+mj-lt"/>
            </a:endParaRPr>
          </a:p>
        </p:txBody>
      </p:sp>
      <p:sp>
        <p:nvSpPr>
          <p:cNvPr id="3" name="179202 Forma"/>
          <p:cNvSpPr txBox="1">
            <a:spLocks noChangeArrowheads="1"/>
          </p:cNvSpPr>
          <p:nvPr/>
        </p:nvSpPr>
        <p:spPr bwMode="auto">
          <a:xfrm>
            <a:off x="395536" y="1340768"/>
            <a:ext cx="8507805" cy="3096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2"/>
              </a:buClr>
              <a:buChar char="•"/>
              <a:defRPr sz="3200" kern="1200">
                <a:solidFill>
                  <a:schemeClr val="tx1"/>
                </a:solidFill>
                <a:latin typeface="+mn-lt"/>
                <a:ea typeface="+mn-ea"/>
                <a:cs typeface="+mn-cs"/>
              </a:defRPr>
            </a:lvl1pPr>
            <a:lvl2pPr marL="742950" indent="-285750" algn="l" rtl="0" fontAlgn="base">
              <a:spcBef>
                <a:spcPct val="20000"/>
              </a:spcBef>
              <a:spcAft>
                <a:spcPct val="0"/>
              </a:spcAft>
              <a:buClr>
                <a:schemeClr val="tx2"/>
              </a:buClr>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2400" dirty="0"/>
              <a:t>La función de aislamiento de usuarios por nombre de directorio tiene las siguientes características</a:t>
            </a:r>
            <a:r>
              <a:rPr lang="es-MX" sz="2400" dirty="0" smtClean="0"/>
              <a:t>:</a:t>
            </a:r>
            <a:endParaRPr lang="es-ES" sz="2400" dirty="0"/>
          </a:p>
          <a:p>
            <a:pPr lvl="1"/>
            <a:r>
              <a:rPr lang="es-MX" sz="2400" dirty="0">
                <a:solidFill>
                  <a:srgbClr val="FFC000"/>
                </a:solidFill>
              </a:rPr>
              <a:t>Se configura un directorio físico o virtual, en la raíz del sitio FTP, llamado </a:t>
            </a:r>
            <a:r>
              <a:rPr lang="es-MX" b="1" u="sng" dirty="0">
                <a:solidFill>
                  <a:srgbClr val="FFFF00"/>
                </a:solidFill>
              </a:rPr>
              <a:t>“</a:t>
            </a:r>
            <a:r>
              <a:rPr lang="es-MX" b="1" u="sng" dirty="0" err="1">
                <a:solidFill>
                  <a:srgbClr val="FFFF00"/>
                </a:solidFill>
              </a:rPr>
              <a:t>LocalUser</a:t>
            </a:r>
            <a:r>
              <a:rPr lang="es-MX" b="1" u="sng" dirty="0">
                <a:solidFill>
                  <a:srgbClr val="FFFF00"/>
                </a:solidFill>
              </a:rPr>
              <a:t>”</a:t>
            </a:r>
            <a:r>
              <a:rPr lang="es-MX" sz="2400" dirty="0">
                <a:solidFill>
                  <a:srgbClr val="FFC000"/>
                </a:solidFill>
              </a:rPr>
              <a:t> (para nuestro caso de cuentas locales).</a:t>
            </a:r>
            <a:endParaRPr lang="es-ES" sz="2400" dirty="0">
              <a:solidFill>
                <a:srgbClr val="FFC000"/>
              </a:solidFill>
            </a:endParaRPr>
          </a:p>
          <a:p>
            <a:pPr lvl="1"/>
            <a:r>
              <a:rPr lang="es-MX" sz="2400" dirty="0">
                <a:solidFill>
                  <a:srgbClr val="66FF66"/>
                </a:solidFill>
              </a:rPr>
              <a:t>Se configura, dentro del directorio </a:t>
            </a:r>
            <a:r>
              <a:rPr lang="es-MX" sz="2400" b="1" u="sng" dirty="0" err="1">
                <a:solidFill>
                  <a:srgbClr val="FFFF00"/>
                </a:solidFill>
              </a:rPr>
              <a:t>LocalUser</a:t>
            </a:r>
            <a:r>
              <a:rPr lang="es-MX" sz="2400" dirty="0">
                <a:solidFill>
                  <a:srgbClr val="66FF66"/>
                </a:solidFill>
              </a:rPr>
              <a:t>, directorios físicos o virtuales con el nombre del usuario (debe coincidir con el creado en pasos atrás, el del prefijo “ftp_”).</a:t>
            </a:r>
            <a:endParaRPr lang="es-ES" sz="2400" dirty="0">
              <a:solidFill>
                <a:srgbClr val="66FF66"/>
              </a:solidFill>
            </a:endParaRPr>
          </a:p>
          <a:p>
            <a:pPr lvl="1"/>
            <a:r>
              <a:rPr lang="es-MX" sz="2400" dirty="0">
                <a:solidFill>
                  <a:srgbClr val="FFFF00"/>
                </a:solidFill>
              </a:rPr>
              <a:t>El usuario, cuando se </a:t>
            </a:r>
            <a:r>
              <a:rPr lang="es-MX" sz="2400" dirty="0" err="1">
                <a:solidFill>
                  <a:srgbClr val="FFFF00"/>
                </a:solidFill>
              </a:rPr>
              <a:t>loguea</a:t>
            </a:r>
            <a:r>
              <a:rPr lang="es-MX" sz="2400" dirty="0">
                <a:solidFill>
                  <a:srgbClr val="FFFF00"/>
                </a:solidFill>
              </a:rPr>
              <a:t>, es aislado y direccionado a su directorio sin posibilidades de escalamiento de permisos.</a:t>
            </a:r>
            <a:endParaRPr lang="es-ES" sz="2400" b="1" dirty="0">
              <a:solidFill>
                <a:srgbClr val="FFFF00"/>
              </a:solidFill>
            </a:endParaRPr>
          </a:p>
        </p:txBody>
      </p:sp>
    </p:spTree>
    <p:extLst>
      <p:ext uri="{BB962C8B-B14F-4D97-AF65-F5344CB8AC3E}">
        <p14:creationId xmlns:p14="http://schemas.microsoft.com/office/powerpoint/2010/main" val="22844856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sz="3200" kern="0" dirty="0" smtClean="0">
                <a:solidFill>
                  <a:srgbClr val="FFFF99"/>
                </a:solidFill>
                <a:latin typeface="+mj-lt"/>
              </a:rPr>
              <a:t>Configuración de Sitio FTP para Aislar Usuarios</a:t>
            </a:r>
            <a:endParaRPr lang="en-US" sz="3200" kern="0" dirty="0">
              <a:solidFill>
                <a:srgbClr val="FFFF99"/>
              </a:solidFill>
              <a:latin typeface="+mj-lt"/>
            </a:endParaRPr>
          </a:p>
        </p:txBody>
      </p:sp>
      <p:sp>
        <p:nvSpPr>
          <p:cNvPr id="3" name="179202 Forma"/>
          <p:cNvSpPr txBox="1">
            <a:spLocks noChangeArrowheads="1"/>
          </p:cNvSpPr>
          <p:nvPr/>
        </p:nvSpPr>
        <p:spPr bwMode="auto">
          <a:xfrm>
            <a:off x="323528" y="1052736"/>
            <a:ext cx="8507805" cy="3096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2"/>
              </a:buClr>
              <a:buChar char="•"/>
              <a:defRPr sz="3200" kern="1200">
                <a:solidFill>
                  <a:schemeClr val="tx1"/>
                </a:solidFill>
                <a:latin typeface="+mn-lt"/>
                <a:ea typeface="+mn-ea"/>
                <a:cs typeface="+mn-cs"/>
              </a:defRPr>
            </a:lvl1pPr>
            <a:lvl2pPr marL="742950" indent="-285750" algn="l" rtl="0" fontAlgn="base">
              <a:spcBef>
                <a:spcPct val="20000"/>
              </a:spcBef>
              <a:spcAft>
                <a:spcPct val="0"/>
              </a:spcAft>
              <a:buClr>
                <a:schemeClr val="tx2"/>
              </a:buClr>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2000" dirty="0" smtClean="0"/>
              <a:t>Para el ejemplo se creara </a:t>
            </a:r>
            <a:r>
              <a:rPr lang="es-MX" sz="2000" dirty="0"/>
              <a:t>directorios virtuales (no físicos) para las carpetas “</a:t>
            </a:r>
            <a:r>
              <a:rPr lang="es-MX" sz="2000" b="1" u="sng" dirty="0" err="1">
                <a:solidFill>
                  <a:srgbClr val="FFFF00"/>
                </a:solidFill>
              </a:rPr>
              <a:t>LocalUser</a:t>
            </a:r>
            <a:r>
              <a:rPr lang="es-MX" sz="2000" dirty="0"/>
              <a:t>” y la de cada usuario.</a:t>
            </a:r>
            <a:endParaRPr lang="es-ES" sz="2000" dirty="0"/>
          </a:p>
          <a:p>
            <a:r>
              <a:rPr lang="es-MX" sz="2000" dirty="0" smtClean="0"/>
              <a:t>En la </a:t>
            </a:r>
            <a:r>
              <a:rPr lang="es-MX" sz="2000" dirty="0"/>
              <a:t>raíz del sitio </a:t>
            </a:r>
            <a:r>
              <a:rPr lang="es-MX" sz="2000" dirty="0" smtClean="0"/>
              <a:t>FTP </a:t>
            </a:r>
            <a:r>
              <a:rPr lang="es-MX" sz="2000" dirty="0" err="1" smtClean="0"/>
              <a:t>click</a:t>
            </a:r>
            <a:r>
              <a:rPr lang="es-MX" sz="2000" dirty="0" smtClean="0"/>
              <a:t>  </a:t>
            </a:r>
            <a:r>
              <a:rPr lang="es-MX" sz="2000" dirty="0"/>
              <a:t>derecho y elegir </a:t>
            </a:r>
            <a:r>
              <a:rPr lang="es-MX" sz="2000" dirty="0">
                <a:solidFill>
                  <a:srgbClr val="FFFF00"/>
                </a:solidFill>
              </a:rPr>
              <a:t>“</a:t>
            </a:r>
            <a:r>
              <a:rPr lang="es-MX" sz="2000" dirty="0" err="1">
                <a:solidFill>
                  <a:srgbClr val="FFFF00"/>
                </a:solidFill>
              </a:rPr>
              <a:t>Add</a:t>
            </a:r>
            <a:r>
              <a:rPr lang="es-MX" sz="2000" dirty="0">
                <a:solidFill>
                  <a:srgbClr val="FFFF00"/>
                </a:solidFill>
              </a:rPr>
              <a:t> Virtual </a:t>
            </a:r>
            <a:r>
              <a:rPr lang="es-MX" sz="2000" dirty="0" err="1">
                <a:solidFill>
                  <a:srgbClr val="FFFF00"/>
                </a:solidFill>
              </a:rPr>
              <a:t>Directory</a:t>
            </a:r>
            <a:r>
              <a:rPr lang="es-MX" sz="2000" dirty="0">
                <a:solidFill>
                  <a:srgbClr val="FFFF00"/>
                </a:solidFill>
              </a:rPr>
              <a:t>”</a:t>
            </a:r>
            <a:r>
              <a:rPr lang="es-MX" sz="2000" dirty="0"/>
              <a:t>:</a:t>
            </a:r>
            <a:endParaRPr lang="es-ES" sz="2000" dirty="0"/>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2204864"/>
            <a:ext cx="5976664" cy="4419549"/>
          </a:xfrm>
          <a:prstGeom prst="rect">
            <a:avLst/>
          </a:prstGeom>
        </p:spPr>
      </p:pic>
    </p:spTree>
    <p:extLst>
      <p:ext uri="{BB962C8B-B14F-4D97-AF65-F5344CB8AC3E}">
        <p14:creationId xmlns:p14="http://schemas.microsoft.com/office/powerpoint/2010/main" val="28385916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sz="3200" kern="0" dirty="0" smtClean="0">
                <a:solidFill>
                  <a:srgbClr val="FFFF99"/>
                </a:solidFill>
                <a:latin typeface="+mj-lt"/>
              </a:rPr>
              <a:t>Configuración de Sitio FTP para Aislar Usuarios</a:t>
            </a:r>
            <a:endParaRPr lang="en-US" sz="3200" kern="0" dirty="0">
              <a:solidFill>
                <a:srgbClr val="FFFF99"/>
              </a:solidFill>
              <a:latin typeface="+mj-lt"/>
            </a:endParaRPr>
          </a:p>
        </p:txBody>
      </p:sp>
      <p:sp>
        <p:nvSpPr>
          <p:cNvPr id="3" name="179202 Forma"/>
          <p:cNvSpPr txBox="1">
            <a:spLocks noChangeArrowheads="1"/>
          </p:cNvSpPr>
          <p:nvPr/>
        </p:nvSpPr>
        <p:spPr bwMode="auto">
          <a:xfrm>
            <a:off x="323528" y="1052736"/>
            <a:ext cx="8507805" cy="3096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2"/>
              </a:buClr>
              <a:buChar char="•"/>
              <a:defRPr sz="3200" kern="1200">
                <a:solidFill>
                  <a:schemeClr val="tx1"/>
                </a:solidFill>
                <a:latin typeface="+mn-lt"/>
                <a:ea typeface="+mn-ea"/>
                <a:cs typeface="+mn-cs"/>
              </a:defRPr>
            </a:lvl1pPr>
            <a:lvl2pPr marL="742950" indent="-285750" algn="l" rtl="0" fontAlgn="base">
              <a:spcBef>
                <a:spcPct val="20000"/>
              </a:spcBef>
              <a:spcAft>
                <a:spcPct val="0"/>
              </a:spcAft>
              <a:buClr>
                <a:schemeClr val="tx2"/>
              </a:buClr>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2000" dirty="0"/>
              <a:t>Ingresaremos como nombre del directorio virtual “</a:t>
            </a:r>
            <a:r>
              <a:rPr lang="es-MX" sz="2000" dirty="0" err="1"/>
              <a:t>LocalUser</a:t>
            </a:r>
            <a:r>
              <a:rPr lang="es-MX" sz="2000" dirty="0"/>
              <a:t>” y el </a:t>
            </a:r>
            <a:r>
              <a:rPr lang="es-MX" sz="2000" dirty="0" err="1"/>
              <a:t>path</a:t>
            </a:r>
            <a:r>
              <a:rPr lang="es-MX" sz="2000" dirty="0"/>
              <a:t> será igual que el anterior: la carpeta raíz </a:t>
            </a:r>
            <a:r>
              <a:rPr lang="es-MX" sz="2000" dirty="0" err="1"/>
              <a:t>FTPRoot</a:t>
            </a:r>
            <a:r>
              <a:rPr lang="es-MX" sz="2000" dirty="0"/>
              <a:t> del disco “E”:</a:t>
            </a:r>
            <a:endParaRPr lang="es-ES" sz="2000" b="1" dirty="0">
              <a:solidFill>
                <a:srgbClr val="FFFF00"/>
              </a:solidFill>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712" y="1916832"/>
            <a:ext cx="5294706" cy="4320480"/>
          </a:xfrm>
          <a:prstGeom prst="rect">
            <a:avLst/>
          </a:prstGeom>
        </p:spPr>
      </p:pic>
    </p:spTree>
    <p:extLst>
      <p:ext uri="{BB962C8B-B14F-4D97-AF65-F5344CB8AC3E}">
        <p14:creationId xmlns:p14="http://schemas.microsoft.com/office/powerpoint/2010/main" val="9090376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sz="3200" kern="0" dirty="0" smtClean="0">
                <a:solidFill>
                  <a:srgbClr val="FFFF99"/>
                </a:solidFill>
                <a:latin typeface="+mj-lt"/>
              </a:rPr>
              <a:t>Configuración de Sitio FTP para Aislar Usuarios</a:t>
            </a:r>
            <a:endParaRPr lang="en-US" sz="3200" kern="0" dirty="0">
              <a:solidFill>
                <a:srgbClr val="FFFF99"/>
              </a:solidFill>
              <a:latin typeface="+mj-lt"/>
            </a:endParaRPr>
          </a:p>
        </p:txBody>
      </p:sp>
      <p:sp>
        <p:nvSpPr>
          <p:cNvPr id="3" name="179202 Forma"/>
          <p:cNvSpPr txBox="1">
            <a:spLocks noChangeArrowheads="1"/>
          </p:cNvSpPr>
          <p:nvPr/>
        </p:nvSpPr>
        <p:spPr bwMode="auto">
          <a:xfrm>
            <a:off x="323528" y="1052736"/>
            <a:ext cx="8507805" cy="3096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2"/>
              </a:buClr>
              <a:buChar char="•"/>
              <a:defRPr sz="3200" kern="1200">
                <a:solidFill>
                  <a:schemeClr val="tx1"/>
                </a:solidFill>
                <a:latin typeface="+mn-lt"/>
                <a:ea typeface="+mn-ea"/>
                <a:cs typeface="+mn-cs"/>
              </a:defRPr>
            </a:lvl1pPr>
            <a:lvl2pPr marL="742950" indent="-285750" algn="l" rtl="0" fontAlgn="base">
              <a:spcBef>
                <a:spcPct val="20000"/>
              </a:spcBef>
              <a:spcAft>
                <a:spcPct val="0"/>
              </a:spcAft>
              <a:buClr>
                <a:schemeClr val="tx2"/>
              </a:buClr>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2000" dirty="0"/>
              <a:t>Nótese que se creó la carpeta virtual “</a:t>
            </a:r>
            <a:r>
              <a:rPr lang="es-MX" sz="2000" dirty="0" err="1"/>
              <a:t>LocalUser</a:t>
            </a:r>
            <a:r>
              <a:rPr lang="es-MX" sz="2000" dirty="0"/>
              <a:t>” con algunas opciones dentro:</a:t>
            </a:r>
            <a:endParaRPr lang="es-ES" sz="2000" dirty="0"/>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3073" y="1844824"/>
            <a:ext cx="6408713" cy="4248472"/>
          </a:xfrm>
          <a:prstGeom prst="rect">
            <a:avLst/>
          </a:prstGeom>
        </p:spPr>
      </p:pic>
    </p:spTree>
    <p:extLst>
      <p:ext uri="{BB962C8B-B14F-4D97-AF65-F5344CB8AC3E}">
        <p14:creationId xmlns:p14="http://schemas.microsoft.com/office/powerpoint/2010/main" val="29417028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457200" y="115888"/>
            <a:ext cx="8229600" cy="792162"/>
          </a:xfrm>
        </p:spPr>
        <p:txBody>
          <a:bodyPr/>
          <a:lstStyle/>
          <a:p>
            <a:pPr>
              <a:defRPr/>
            </a:pPr>
            <a:r>
              <a:rPr lang="es-ES" kern="0">
                <a:solidFill>
                  <a:srgbClr val="FFFF99"/>
                </a:solidFill>
                <a:latin typeface="+mj-lt"/>
              </a:rPr>
              <a:t>Servidor basado en Roles</a:t>
            </a:r>
            <a:endParaRPr lang="en-US" kern="0">
              <a:solidFill>
                <a:srgbClr val="FFFF99"/>
              </a:solidFill>
              <a:latin typeface="+mj-lt"/>
            </a:endParaRPr>
          </a:p>
        </p:txBody>
      </p:sp>
      <p:graphicFrame>
        <p:nvGraphicFramePr>
          <p:cNvPr id="4" name="Diagrama 3"/>
          <p:cNvGraphicFramePr/>
          <p:nvPr>
            <p:extLst>
              <p:ext uri="{D42A27DB-BD31-4B8C-83A1-F6EECF244321}">
                <p14:modId xmlns:p14="http://schemas.microsoft.com/office/powerpoint/2010/main" val="691417483"/>
              </p:ext>
            </p:extLst>
          </p:nvPr>
        </p:nvGraphicFramePr>
        <p:xfrm>
          <a:off x="425742" y="1052736"/>
          <a:ext cx="8610754" cy="5616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16736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sz="3200" kern="0" dirty="0" smtClean="0">
                <a:solidFill>
                  <a:srgbClr val="FFFF99"/>
                </a:solidFill>
                <a:latin typeface="+mj-lt"/>
              </a:rPr>
              <a:t>Configuración de Sitio FTP para Aislar Usuarios</a:t>
            </a:r>
            <a:endParaRPr lang="en-US" sz="3200" kern="0" dirty="0">
              <a:solidFill>
                <a:srgbClr val="FFFF99"/>
              </a:solidFill>
              <a:latin typeface="+mj-lt"/>
            </a:endParaRPr>
          </a:p>
        </p:txBody>
      </p:sp>
      <p:sp>
        <p:nvSpPr>
          <p:cNvPr id="3" name="179202 Forma"/>
          <p:cNvSpPr txBox="1">
            <a:spLocks noChangeArrowheads="1"/>
          </p:cNvSpPr>
          <p:nvPr/>
        </p:nvSpPr>
        <p:spPr bwMode="auto">
          <a:xfrm>
            <a:off x="323528" y="1052736"/>
            <a:ext cx="8507805" cy="3096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2"/>
              </a:buClr>
              <a:buChar char="•"/>
              <a:defRPr sz="3200" kern="1200">
                <a:solidFill>
                  <a:schemeClr val="tx1"/>
                </a:solidFill>
                <a:latin typeface="+mn-lt"/>
                <a:ea typeface="+mn-ea"/>
                <a:cs typeface="+mn-cs"/>
              </a:defRPr>
            </a:lvl1pPr>
            <a:lvl2pPr marL="742950" indent="-285750" algn="l" rtl="0" fontAlgn="base">
              <a:spcBef>
                <a:spcPct val="20000"/>
              </a:spcBef>
              <a:spcAft>
                <a:spcPct val="0"/>
              </a:spcAft>
              <a:buClr>
                <a:schemeClr val="tx2"/>
              </a:buClr>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2000" dirty="0"/>
              <a:t>Si ingresamos a la opción “</a:t>
            </a:r>
            <a:r>
              <a:rPr lang="es-MX" sz="2000" dirty="0">
                <a:solidFill>
                  <a:srgbClr val="FFFF00"/>
                </a:solidFill>
              </a:rPr>
              <a:t>FTP </a:t>
            </a:r>
            <a:r>
              <a:rPr lang="es-MX" sz="2000" dirty="0" err="1">
                <a:solidFill>
                  <a:srgbClr val="FFFF00"/>
                </a:solidFill>
              </a:rPr>
              <a:t>Authorization</a:t>
            </a:r>
            <a:r>
              <a:rPr lang="es-MX" sz="2000" dirty="0">
                <a:solidFill>
                  <a:srgbClr val="FFFF00"/>
                </a:solidFill>
              </a:rPr>
              <a:t> Rules</a:t>
            </a:r>
            <a:r>
              <a:rPr lang="es-MX" sz="2000" dirty="0"/>
              <a:t>” vamos a verificar que los permisos son los mismos que elegimos para la raíz del sitio FTP: </a:t>
            </a:r>
            <a:r>
              <a:rPr lang="es-MX" sz="2000" b="1" dirty="0">
                <a:solidFill>
                  <a:srgbClr val="FFFF00"/>
                </a:solidFill>
              </a:rPr>
              <a:t>solo lectura para el grupo “</a:t>
            </a:r>
            <a:r>
              <a:rPr lang="es-MX" sz="2000" b="1" dirty="0" err="1">
                <a:solidFill>
                  <a:srgbClr val="FFFF00"/>
                </a:solidFill>
              </a:rPr>
              <a:t>FTP_Users</a:t>
            </a:r>
            <a:r>
              <a:rPr lang="es-MX" sz="2000" b="1" dirty="0">
                <a:solidFill>
                  <a:srgbClr val="FFFF00"/>
                </a:solidFill>
              </a:rPr>
              <a:t>”</a:t>
            </a:r>
            <a:r>
              <a:rPr lang="es-MX" sz="2000" dirty="0"/>
              <a:t>:</a:t>
            </a:r>
            <a:endParaRPr lang="es-ES" sz="2000" dirty="0"/>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8382" y="2420888"/>
            <a:ext cx="7224256" cy="3312368"/>
          </a:xfrm>
          <a:prstGeom prst="rect">
            <a:avLst/>
          </a:prstGeom>
        </p:spPr>
      </p:pic>
    </p:spTree>
    <p:extLst>
      <p:ext uri="{BB962C8B-B14F-4D97-AF65-F5344CB8AC3E}">
        <p14:creationId xmlns:p14="http://schemas.microsoft.com/office/powerpoint/2010/main" val="20407922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sz="3200" kern="0" dirty="0" smtClean="0">
                <a:solidFill>
                  <a:srgbClr val="FFFF99"/>
                </a:solidFill>
                <a:latin typeface="+mj-lt"/>
              </a:rPr>
              <a:t>Creación de Directorios Virtuales para cada Usuario</a:t>
            </a:r>
            <a:endParaRPr lang="en-US" sz="3200" kern="0" dirty="0">
              <a:solidFill>
                <a:srgbClr val="FFFF99"/>
              </a:solidFill>
              <a:latin typeface="+mj-lt"/>
            </a:endParaRPr>
          </a:p>
        </p:txBody>
      </p:sp>
      <p:sp>
        <p:nvSpPr>
          <p:cNvPr id="3" name="179202 Forma"/>
          <p:cNvSpPr txBox="1">
            <a:spLocks noChangeArrowheads="1"/>
          </p:cNvSpPr>
          <p:nvPr/>
        </p:nvSpPr>
        <p:spPr bwMode="auto">
          <a:xfrm>
            <a:off x="323528" y="1052736"/>
            <a:ext cx="8507805"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2"/>
              </a:buClr>
              <a:buChar char="•"/>
              <a:defRPr sz="3200" kern="1200">
                <a:solidFill>
                  <a:schemeClr val="tx1"/>
                </a:solidFill>
                <a:latin typeface="+mn-lt"/>
                <a:ea typeface="+mn-ea"/>
                <a:cs typeface="+mn-cs"/>
              </a:defRPr>
            </a:lvl1pPr>
            <a:lvl2pPr marL="742950" indent="-285750" algn="l" rtl="0" fontAlgn="base">
              <a:spcBef>
                <a:spcPct val="20000"/>
              </a:spcBef>
              <a:spcAft>
                <a:spcPct val="0"/>
              </a:spcAft>
              <a:buClr>
                <a:schemeClr val="tx2"/>
              </a:buClr>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MX" sz="2400" dirty="0" smtClean="0"/>
          </a:p>
          <a:p>
            <a:r>
              <a:rPr lang="es-MX" sz="2400" dirty="0" smtClean="0"/>
              <a:t>En el ejemplo  </a:t>
            </a:r>
            <a:r>
              <a:rPr lang="es-MX" sz="2400" dirty="0"/>
              <a:t>tenemos </a:t>
            </a:r>
            <a:r>
              <a:rPr lang="es-MX" sz="2400" dirty="0" smtClean="0"/>
              <a:t>tres usuarios : </a:t>
            </a:r>
            <a:r>
              <a:rPr lang="es-MX" sz="2400" b="1" dirty="0">
                <a:solidFill>
                  <a:srgbClr val="FFFF00"/>
                </a:solidFill>
              </a:rPr>
              <a:t>Juan, Pablo y Vanesa</a:t>
            </a:r>
            <a:r>
              <a:rPr lang="es-MX" sz="2400" dirty="0"/>
              <a:t>. Cada uno de estos </a:t>
            </a:r>
            <a:r>
              <a:rPr lang="es-MX" sz="2400" b="1" dirty="0">
                <a:solidFill>
                  <a:srgbClr val="FFFF00"/>
                </a:solidFill>
              </a:rPr>
              <a:t>“Clientes” </a:t>
            </a:r>
            <a:r>
              <a:rPr lang="es-MX" sz="2400" dirty="0"/>
              <a:t>tiene un usuario de Windows creado, con el prefijo </a:t>
            </a:r>
            <a:r>
              <a:rPr lang="es-MX" sz="2400" b="1" dirty="0">
                <a:solidFill>
                  <a:srgbClr val="FFFF00"/>
                </a:solidFill>
              </a:rPr>
              <a:t>“ftp_”</a:t>
            </a:r>
            <a:r>
              <a:rPr lang="es-MX" sz="2400" dirty="0"/>
              <a:t>. </a:t>
            </a:r>
            <a:endParaRPr lang="es-MX" sz="2400" dirty="0" smtClean="0"/>
          </a:p>
          <a:p>
            <a:endParaRPr lang="es-MX" sz="2400" dirty="0" smtClean="0"/>
          </a:p>
          <a:p>
            <a:r>
              <a:rPr lang="es-MX" sz="2400" dirty="0" smtClean="0"/>
              <a:t>Recordar </a:t>
            </a:r>
            <a:r>
              <a:rPr lang="es-MX" sz="2400" dirty="0"/>
              <a:t>que para que el aislamiento funcione en el FTP de </a:t>
            </a:r>
            <a:r>
              <a:rPr lang="es-MX" sz="2400" dirty="0" smtClean="0"/>
              <a:t>IIS, </a:t>
            </a:r>
            <a:r>
              <a:rPr lang="es-MX" sz="2400" dirty="0"/>
              <a:t>debemos hacer </a:t>
            </a:r>
            <a:r>
              <a:rPr lang="es-MX" sz="2400" b="1" dirty="0">
                <a:solidFill>
                  <a:srgbClr val="FFFF00"/>
                </a:solidFill>
              </a:rPr>
              <a:t>coincidir el nombre del directorio virtual que crearemos </a:t>
            </a:r>
            <a:r>
              <a:rPr lang="es-MX" sz="2400" b="1" dirty="0" smtClean="0">
                <a:solidFill>
                  <a:srgbClr val="FFFF00"/>
                </a:solidFill>
              </a:rPr>
              <a:t>con </a:t>
            </a:r>
            <a:r>
              <a:rPr lang="es-MX" sz="2400" b="1" dirty="0">
                <a:solidFill>
                  <a:srgbClr val="FFFF00"/>
                </a:solidFill>
              </a:rPr>
              <a:t>el nombre del usuario de Windows</a:t>
            </a:r>
            <a:r>
              <a:rPr lang="es-MX" sz="2400" dirty="0"/>
              <a:t>.</a:t>
            </a:r>
            <a:endParaRPr lang="es-ES" sz="2400" b="1" dirty="0">
              <a:solidFill>
                <a:srgbClr val="FFFF00"/>
              </a:solidFill>
            </a:endParaRPr>
          </a:p>
        </p:txBody>
      </p:sp>
    </p:spTree>
    <p:extLst>
      <p:ext uri="{BB962C8B-B14F-4D97-AF65-F5344CB8AC3E}">
        <p14:creationId xmlns:p14="http://schemas.microsoft.com/office/powerpoint/2010/main" val="9301612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sz="3200" kern="0" dirty="0" smtClean="0">
                <a:solidFill>
                  <a:srgbClr val="FFFF99"/>
                </a:solidFill>
                <a:latin typeface="+mj-lt"/>
              </a:rPr>
              <a:t>Creación de Directorios Virtuales para cada Usuario</a:t>
            </a:r>
            <a:endParaRPr lang="en-US" sz="3200" kern="0" dirty="0">
              <a:solidFill>
                <a:srgbClr val="FFFF99"/>
              </a:solidFill>
              <a:latin typeface="+mj-lt"/>
            </a:endParaRPr>
          </a:p>
        </p:txBody>
      </p:sp>
      <p:sp>
        <p:nvSpPr>
          <p:cNvPr id="3" name="179202 Forma"/>
          <p:cNvSpPr txBox="1">
            <a:spLocks noChangeArrowheads="1"/>
          </p:cNvSpPr>
          <p:nvPr/>
        </p:nvSpPr>
        <p:spPr bwMode="auto">
          <a:xfrm>
            <a:off x="323528" y="1052736"/>
            <a:ext cx="8507805" cy="3096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2"/>
              </a:buClr>
              <a:buChar char="•"/>
              <a:defRPr sz="3200" kern="1200">
                <a:solidFill>
                  <a:schemeClr val="tx1"/>
                </a:solidFill>
                <a:latin typeface="+mn-lt"/>
                <a:ea typeface="+mn-ea"/>
                <a:cs typeface="+mn-cs"/>
              </a:defRPr>
            </a:lvl1pPr>
            <a:lvl2pPr marL="742950" indent="-285750" algn="l" rtl="0" fontAlgn="base">
              <a:spcBef>
                <a:spcPct val="20000"/>
              </a:spcBef>
              <a:spcAft>
                <a:spcPct val="0"/>
              </a:spcAft>
              <a:buClr>
                <a:schemeClr val="tx2"/>
              </a:buClr>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2000" dirty="0"/>
              <a:t>Vamos a comenzar. Sobre la carpeta virtual “</a:t>
            </a:r>
            <a:r>
              <a:rPr lang="es-MX" sz="2000" dirty="0" err="1"/>
              <a:t>LocalUser</a:t>
            </a:r>
            <a:r>
              <a:rPr lang="es-MX" sz="2000" dirty="0"/>
              <a:t>” vamos a crear otro directorio virtual</a:t>
            </a:r>
            <a:r>
              <a:rPr lang="es-MX" sz="2000" dirty="0" smtClean="0"/>
              <a:t>:</a:t>
            </a:r>
          </a:p>
          <a:p>
            <a:endParaRPr lang="es-ES" sz="2000" dirty="0"/>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40" y="1772816"/>
            <a:ext cx="6468440" cy="4483078"/>
          </a:xfrm>
          <a:prstGeom prst="rect">
            <a:avLst/>
          </a:prstGeom>
        </p:spPr>
      </p:pic>
    </p:spTree>
    <p:extLst>
      <p:ext uri="{BB962C8B-B14F-4D97-AF65-F5344CB8AC3E}">
        <p14:creationId xmlns:p14="http://schemas.microsoft.com/office/powerpoint/2010/main" val="21909503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sz="3200" kern="0" dirty="0" smtClean="0">
                <a:solidFill>
                  <a:srgbClr val="FFFF99"/>
                </a:solidFill>
                <a:latin typeface="+mj-lt"/>
              </a:rPr>
              <a:t>Creación de Directorios Virtuales para cada Usuario</a:t>
            </a:r>
            <a:endParaRPr lang="en-US" sz="3200" kern="0" dirty="0">
              <a:solidFill>
                <a:srgbClr val="FFFF99"/>
              </a:solidFill>
              <a:latin typeface="+mj-lt"/>
            </a:endParaRPr>
          </a:p>
        </p:txBody>
      </p:sp>
      <p:sp>
        <p:nvSpPr>
          <p:cNvPr id="3" name="179202 Forma"/>
          <p:cNvSpPr txBox="1">
            <a:spLocks noChangeArrowheads="1"/>
          </p:cNvSpPr>
          <p:nvPr/>
        </p:nvSpPr>
        <p:spPr bwMode="auto">
          <a:xfrm>
            <a:off x="323528" y="1052736"/>
            <a:ext cx="8507805" cy="3096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2"/>
              </a:buClr>
              <a:buChar char="•"/>
              <a:defRPr sz="3200" kern="1200">
                <a:solidFill>
                  <a:schemeClr val="tx1"/>
                </a:solidFill>
                <a:latin typeface="+mn-lt"/>
                <a:ea typeface="+mn-ea"/>
                <a:cs typeface="+mn-cs"/>
              </a:defRPr>
            </a:lvl1pPr>
            <a:lvl2pPr marL="742950" indent="-285750" algn="l" rtl="0" fontAlgn="base">
              <a:spcBef>
                <a:spcPct val="20000"/>
              </a:spcBef>
              <a:spcAft>
                <a:spcPct val="0"/>
              </a:spcAft>
              <a:buClr>
                <a:schemeClr val="tx2"/>
              </a:buClr>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2000" dirty="0"/>
              <a:t>En el asistente ingresaremos los datos del usuario para el cliente </a:t>
            </a:r>
            <a:r>
              <a:rPr lang="es-MX" sz="2000" dirty="0" smtClean="0"/>
              <a:t>Juan.</a:t>
            </a:r>
          </a:p>
          <a:p>
            <a:r>
              <a:rPr lang="es-MX" sz="2000" dirty="0"/>
              <a:t>Nótese que el alias coincide con el nombre de usuario, y que el directorio físico lo apuntamos a la carpeta raíz de los sitios web para el cliente Juan.</a:t>
            </a:r>
            <a:endParaRPr lang="es-ES" sz="2000" dirty="0"/>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9752" y="2492896"/>
            <a:ext cx="4752528" cy="4248472"/>
          </a:xfrm>
          <a:prstGeom prst="rect">
            <a:avLst/>
          </a:prstGeom>
        </p:spPr>
      </p:pic>
    </p:spTree>
    <p:extLst>
      <p:ext uri="{BB962C8B-B14F-4D97-AF65-F5344CB8AC3E}">
        <p14:creationId xmlns:p14="http://schemas.microsoft.com/office/powerpoint/2010/main" val="30478060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sz="3200" kern="0" dirty="0" smtClean="0">
                <a:solidFill>
                  <a:srgbClr val="FFFF99"/>
                </a:solidFill>
                <a:latin typeface="+mj-lt"/>
              </a:rPr>
              <a:t>Creación de Directorios Virtuales para cada Usuario</a:t>
            </a:r>
            <a:endParaRPr lang="en-US" sz="3200" kern="0" dirty="0">
              <a:solidFill>
                <a:srgbClr val="FFFF99"/>
              </a:solidFill>
              <a:latin typeface="+mj-lt"/>
            </a:endParaRPr>
          </a:p>
        </p:txBody>
      </p:sp>
      <p:sp>
        <p:nvSpPr>
          <p:cNvPr id="3" name="179202 Forma"/>
          <p:cNvSpPr txBox="1">
            <a:spLocks noChangeArrowheads="1"/>
          </p:cNvSpPr>
          <p:nvPr/>
        </p:nvSpPr>
        <p:spPr bwMode="auto">
          <a:xfrm>
            <a:off x="323528" y="1052736"/>
            <a:ext cx="8507805" cy="3096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2"/>
              </a:buClr>
              <a:buChar char="•"/>
              <a:defRPr sz="3200" kern="1200">
                <a:solidFill>
                  <a:schemeClr val="tx1"/>
                </a:solidFill>
                <a:latin typeface="+mn-lt"/>
                <a:ea typeface="+mn-ea"/>
                <a:cs typeface="+mn-cs"/>
              </a:defRPr>
            </a:lvl1pPr>
            <a:lvl2pPr marL="742950" indent="-285750" algn="l" rtl="0" fontAlgn="base">
              <a:spcBef>
                <a:spcPct val="20000"/>
              </a:spcBef>
              <a:spcAft>
                <a:spcPct val="0"/>
              </a:spcAft>
              <a:buClr>
                <a:schemeClr val="tx2"/>
              </a:buClr>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2000" dirty="0"/>
              <a:t>Se creará el directorio virtual quedando de la siguiente manera:</a:t>
            </a:r>
            <a:endParaRPr lang="es-ES" sz="2000" b="1" dirty="0">
              <a:solidFill>
                <a:srgbClr val="FFFF00"/>
              </a:solidFill>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56" y="1556792"/>
            <a:ext cx="6229554" cy="4536504"/>
          </a:xfrm>
          <a:prstGeom prst="rect">
            <a:avLst/>
          </a:prstGeom>
        </p:spPr>
      </p:pic>
    </p:spTree>
    <p:extLst>
      <p:ext uri="{BB962C8B-B14F-4D97-AF65-F5344CB8AC3E}">
        <p14:creationId xmlns:p14="http://schemas.microsoft.com/office/powerpoint/2010/main" val="24727485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sz="3200" kern="0" dirty="0" smtClean="0">
                <a:solidFill>
                  <a:srgbClr val="FFFF99"/>
                </a:solidFill>
                <a:latin typeface="+mj-lt"/>
              </a:rPr>
              <a:t>Creación de Directorios Virtuales para cada Usuario</a:t>
            </a:r>
            <a:endParaRPr lang="en-US" sz="3200" kern="0" dirty="0">
              <a:solidFill>
                <a:srgbClr val="FFFF99"/>
              </a:solidFill>
              <a:latin typeface="+mj-lt"/>
            </a:endParaRPr>
          </a:p>
        </p:txBody>
      </p:sp>
      <p:sp>
        <p:nvSpPr>
          <p:cNvPr id="3" name="179202 Forma"/>
          <p:cNvSpPr txBox="1">
            <a:spLocks noChangeArrowheads="1"/>
          </p:cNvSpPr>
          <p:nvPr/>
        </p:nvSpPr>
        <p:spPr bwMode="auto">
          <a:xfrm>
            <a:off x="323528" y="1052736"/>
            <a:ext cx="8507805" cy="3096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2"/>
              </a:buClr>
              <a:buChar char="•"/>
              <a:defRPr sz="3200" kern="1200">
                <a:solidFill>
                  <a:schemeClr val="tx1"/>
                </a:solidFill>
                <a:latin typeface="+mn-lt"/>
                <a:ea typeface="+mn-ea"/>
                <a:cs typeface="+mn-cs"/>
              </a:defRPr>
            </a:lvl1pPr>
            <a:lvl2pPr marL="742950" indent="-285750" algn="l" rtl="0" fontAlgn="base">
              <a:spcBef>
                <a:spcPct val="20000"/>
              </a:spcBef>
              <a:spcAft>
                <a:spcPct val="0"/>
              </a:spcAft>
              <a:buClr>
                <a:schemeClr val="tx2"/>
              </a:buClr>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2000" dirty="0"/>
              <a:t>Lo próximo que debemos hacer es configurar los permisos para esta entrada. Ingresaremos, primero, a “</a:t>
            </a:r>
            <a:r>
              <a:rPr lang="es-MX" sz="2000" dirty="0">
                <a:solidFill>
                  <a:srgbClr val="FFFF00"/>
                </a:solidFill>
              </a:rPr>
              <a:t>FTP </a:t>
            </a:r>
            <a:r>
              <a:rPr lang="es-MX" sz="2000" dirty="0" err="1">
                <a:solidFill>
                  <a:srgbClr val="FFFF00"/>
                </a:solidFill>
              </a:rPr>
              <a:t>Authorization</a:t>
            </a:r>
            <a:r>
              <a:rPr lang="es-MX" sz="2000" dirty="0">
                <a:solidFill>
                  <a:srgbClr val="FFFF00"/>
                </a:solidFill>
              </a:rPr>
              <a:t> Rules</a:t>
            </a:r>
            <a:r>
              <a:rPr lang="es-MX" sz="2000" dirty="0"/>
              <a:t>” para la carpeta virtual “</a:t>
            </a:r>
            <a:r>
              <a:rPr lang="es-MX" sz="2000" dirty="0" err="1">
                <a:solidFill>
                  <a:srgbClr val="FFFF00"/>
                </a:solidFill>
              </a:rPr>
              <a:t>ftp_Juan</a:t>
            </a:r>
            <a:r>
              <a:rPr lang="es-MX" sz="2000" dirty="0"/>
              <a:t>”:</a:t>
            </a:r>
            <a:endParaRPr lang="es-ES" sz="2000" dirty="0"/>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5" y="2115066"/>
            <a:ext cx="5131361" cy="4482285"/>
          </a:xfrm>
          <a:prstGeom prst="rect">
            <a:avLst/>
          </a:prstGeom>
        </p:spPr>
      </p:pic>
      <p:sp>
        <p:nvSpPr>
          <p:cNvPr id="5" name="179202 Forma"/>
          <p:cNvSpPr txBox="1">
            <a:spLocks noChangeArrowheads="1"/>
          </p:cNvSpPr>
          <p:nvPr/>
        </p:nvSpPr>
        <p:spPr bwMode="auto">
          <a:xfrm>
            <a:off x="5886937" y="2139146"/>
            <a:ext cx="2944396" cy="395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2"/>
              </a:buClr>
              <a:buChar char="•"/>
              <a:defRPr sz="3200" kern="1200">
                <a:solidFill>
                  <a:schemeClr val="tx1"/>
                </a:solidFill>
                <a:latin typeface="+mn-lt"/>
                <a:ea typeface="+mn-ea"/>
                <a:cs typeface="+mn-cs"/>
              </a:defRPr>
            </a:lvl1pPr>
            <a:lvl2pPr marL="742950" indent="-285750" algn="l" rtl="0" fontAlgn="base">
              <a:spcBef>
                <a:spcPct val="20000"/>
              </a:spcBef>
              <a:spcAft>
                <a:spcPct val="0"/>
              </a:spcAft>
              <a:buClr>
                <a:schemeClr val="tx2"/>
              </a:buClr>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2000" dirty="0" smtClean="0">
                <a:sym typeface="Wingdings" panose="05000000000000000000" pitchFamily="2" charset="2"/>
              </a:rPr>
              <a:t>-</a:t>
            </a:r>
            <a:r>
              <a:rPr lang="es-MX" sz="2000" dirty="0" smtClean="0"/>
              <a:t>Seleccionaremos </a:t>
            </a:r>
            <a:r>
              <a:rPr lang="es-MX" sz="2000" dirty="0"/>
              <a:t>el permiso heredado de lectura para el grupo “</a:t>
            </a:r>
            <a:r>
              <a:rPr lang="es-MX" sz="2000" dirty="0" err="1">
                <a:solidFill>
                  <a:srgbClr val="FFFF00"/>
                </a:solidFill>
              </a:rPr>
              <a:t>FTP_Users</a:t>
            </a:r>
            <a:r>
              <a:rPr lang="es-MX" sz="2000" dirty="0"/>
              <a:t>” y lo eliminaremos, con el botón </a:t>
            </a:r>
            <a:r>
              <a:rPr lang="es-MX" sz="2000" dirty="0">
                <a:solidFill>
                  <a:srgbClr val="FFFF00"/>
                </a:solidFill>
              </a:rPr>
              <a:t>“</a:t>
            </a:r>
            <a:r>
              <a:rPr lang="es-MX" sz="2000" dirty="0" err="1">
                <a:solidFill>
                  <a:srgbClr val="FFFF00"/>
                </a:solidFill>
              </a:rPr>
              <a:t>Remove</a:t>
            </a:r>
            <a:r>
              <a:rPr lang="es-MX" sz="2000" dirty="0">
                <a:solidFill>
                  <a:srgbClr val="FFFF00"/>
                </a:solidFill>
              </a:rPr>
              <a:t>” </a:t>
            </a:r>
            <a:r>
              <a:rPr lang="es-MX" sz="2000" dirty="0"/>
              <a:t>del panel derecho. </a:t>
            </a:r>
            <a:endParaRPr lang="es-MX" sz="2000" dirty="0" smtClean="0"/>
          </a:p>
          <a:p>
            <a:r>
              <a:rPr lang="es-MX" sz="2000" dirty="0" smtClean="0"/>
              <a:t>Una </a:t>
            </a:r>
            <a:r>
              <a:rPr lang="es-MX" sz="2000" dirty="0"/>
              <a:t>vez hecho esto, las reglas FTP </a:t>
            </a:r>
            <a:r>
              <a:rPr lang="es-MX" sz="2000" dirty="0" err="1">
                <a:solidFill>
                  <a:srgbClr val="FFFF00"/>
                </a:solidFill>
              </a:rPr>
              <a:t>Authorization</a:t>
            </a:r>
            <a:r>
              <a:rPr lang="es-MX" sz="2000" dirty="0">
                <a:solidFill>
                  <a:srgbClr val="FFFF00"/>
                </a:solidFill>
              </a:rPr>
              <a:t> </a:t>
            </a:r>
            <a:r>
              <a:rPr lang="es-MX" sz="2000" dirty="0"/>
              <a:t>quedarán vacías.</a:t>
            </a:r>
            <a:endParaRPr lang="es-ES" sz="2000" dirty="0"/>
          </a:p>
        </p:txBody>
      </p:sp>
    </p:spTree>
    <p:extLst>
      <p:ext uri="{BB962C8B-B14F-4D97-AF65-F5344CB8AC3E}">
        <p14:creationId xmlns:p14="http://schemas.microsoft.com/office/powerpoint/2010/main" val="30847676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sz="3200" kern="0" dirty="0" smtClean="0">
                <a:solidFill>
                  <a:srgbClr val="FFFF99"/>
                </a:solidFill>
                <a:latin typeface="+mj-lt"/>
              </a:rPr>
              <a:t>Creación de Directorios Virtuales para cada Usuario</a:t>
            </a:r>
            <a:endParaRPr lang="en-US" sz="3200" kern="0" dirty="0">
              <a:solidFill>
                <a:srgbClr val="FFFF99"/>
              </a:solidFill>
              <a:latin typeface="+mj-lt"/>
            </a:endParaRPr>
          </a:p>
        </p:txBody>
      </p:sp>
      <p:sp>
        <p:nvSpPr>
          <p:cNvPr id="3" name="179202 Forma"/>
          <p:cNvSpPr txBox="1">
            <a:spLocks noChangeArrowheads="1"/>
          </p:cNvSpPr>
          <p:nvPr/>
        </p:nvSpPr>
        <p:spPr bwMode="auto">
          <a:xfrm>
            <a:off x="323528" y="1052736"/>
            <a:ext cx="8507805" cy="3096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2"/>
              </a:buClr>
              <a:buChar char="•"/>
              <a:defRPr sz="3200" kern="1200">
                <a:solidFill>
                  <a:schemeClr val="tx1"/>
                </a:solidFill>
                <a:latin typeface="+mn-lt"/>
                <a:ea typeface="+mn-ea"/>
                <a:cs typeface="+mn-cs"/>
              </a:defRPr>
            </a:lvl1pPr>
            <a:lvl2pPr marL="742950" indent="-285750" algn="l" rtl="0" fontAlgn="base">
              <a:spcBef>
                <a:spcPct val="20000"/>
              </a:spcBef>
              <a:spcAft>
                <a:spcPct val="0"/>
              </a:spcAft>
              <a:buClr>
                <a:schemeClr val="tx2"/>
              </a:buClr>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2400" dirty="0"/>
              <a:t>Crearemos una nueva, haciendo clic en “</a:t>
            </a:r>
            <a:r>
              <a:rPr lang="es-MX" sz="2400" dirty="0" err="1"/>
              <a:t>Add</a:t>
            </a:r>
            <a:r>
              <a:rPr lang="es-MX" sz="2400" dirty="0"/>
              <a:t> </a:t>
            </a:r>
            <a:r>
              <a:rPr lang="es-MX" sz="2400" dirty="0" err="1"/>
              <a:t>Allow</a:t>
            </a:r>
            <a:r>
              <a:rPr lang="es-MX" sz="2400" dirty="0"/>
              <a:t> Rule”:</a:t>
            </a:r>
            <a:endParaRPr lang="es-ES" sz="2400" dirty="0"/>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1556792"/>
            <a:ext cx="7380312" cy="4721010"/>
          </a:xfrm>
          <a:prstGeom prst="rect">
            <a:avLst/>
          </a:prstGeom>
        </p:spPr>
      </p:pic>
    </p:spTree>
    <p:extLst>
      <p:ext uri="{BB962C8B-B14F-4D97-AF65-F5344CB8AC3E}">
        <p14:creationId xmlns:p14="http://schemas.microsoft.com/office/powerpoint/2010/main" val="30047619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sz="3200" kern="0" dirty="0" smtClean="0">
                <a:solidFill>
                  <a:srgbClr val="FFFF99"/>
                </a:solidFill>
                <a:latin typeface="+mj-lt"/>
              </a:rPr>
              <a:t>Creación de Directorios Virtuales para cada Usuario</a:t>
            </a:r>
            <a:endParaRPr lang="en-US" sz="3200" kern="0" dirty="0">
              <a:solidFill>
                <a:srgbClr val="FFFF99"/>
              </a:solidFill>
              <a:latin typeface="+mj-lt"/>
            </a:endParaRPr>
          </a:p>
        </p:txBody>
      </p:sp>
      <p:sp>
        <p:nvSpPr>
          <p:cNvPr id="3" name="179202 Forma"/>
          <p:cNvSpPr txBox="1">
            <a:spLocks noChangeArrowheads="1"/>
          </p:cNvSpPr>
          <p:nvPr/>
        </p:nvSpPr>
        <p:spPr bwMode="auto">
          <a:xfrm>
            <a:off x="323528" y="1052736"/>
            <a:ext cx="8507805" cy="3096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2"/>
              </a:buClr>
              <a:buChar char="•"/>
              <a:defRPr sz="3200" kern="1200">
                <a:solidFill>
                  <a:schemeClr val="tx1"/>
                </a:solidFill>
                <a:latin typeface="+mn-lt"/>
                <a:ea typeface="+mn-ea"/>
                <a:cs typeface="+mn-cs"/>
              </a:defRPr>
            </a:lvl1pPr>
            <a:lvl2pPr marL="742950" indent="-285750" algn="l" rtl="0" fontAlgn="base">
              <a:spcBef>
                <a:spcPct val="20000"/>
              </a:spcBef>
              <a:spcAft>
                <a:spcPct val="0"/>
              </a:spcAft>
              <a:buClr>
                <a:schemeClr val="tx2"/>
              </a:buClr>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2000" dirty="0"/>
              <a:t>En esta regla que creamos, debemos indicar que en este directorio virtual el usuario </a:t>
            </a:r>
            <a:r>
              <a:rPr lang="es-MX" sz="2000" dirty="0" err="1">
                <a:solidFill>
                  <a:srgbClr val="FFFF00"/>
                </a:solidFill>
              </a:rPr>
              <a:t>ftp_Juan</a:t>
            </a:r>
            <a:r>
              <a:rPr lang="es-MX" sz="2000" dirty="0"/>
              <a:t> tiene permisos de </a:t>
            </a:r>
            <a:r>
              <a:rPr lang="es-MX" sz="2000" dirty="0">
                <a:solidFill>
                  <a:srgbClr val="FFFF00"/>
                </a:solidFill>
              </a:rPr>
              <a:t>lectura y escritura</a:t>
            </a:r>
            <a:r>
              <a:rPr lang="es-MX" sz="2000" dirty="0"/>
              <a:t>, y solamente él los tendrá (no todo el grupo FTP). Para ello ingresamos los datos como en la siguiente figura:</a:t>
            </a:r>
            <a:endParaRPr lang="es-ES" sz="2000" dirty="0"/>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7744" y="2387175"/>
            <a:ext cx="4722226" cy="4210177"/>
          </a:xfrm>
          <a:prstGeom prst="rect">
            <a:avLst/>
          </a:prstGeom>
        </p:spPr>
      </p:pic>
    </p:spTree>
    <p:extLst>
      <p:ext uri="{BB962C8B-B14F-4D97-AF65-F5344CB8AC3E}">
        <p14:creationId xmlns:p14="http://schemas.microsoft.com/office/powerpoint/2010/main" val="26239211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sz="3200" kern="0" dirty="0" smtClean="0">
                <a:solidFill>
                  <a:srgbClr val="FFFF99"/>
                </a:solidFill>
                <a:latin typeface="+mj-lt"/>
              </a:rPr>
              <a:t>Creación de Directorios Virtuales para cada Usuario</a:t>
            </a:r>
            <a:endParaRPr lang="en-US" sz="3200" kern="0" dirty="0">
              <a:solidFill>
                <a:srgbClr val="FFFF99"/>
              </a:solidFill>
              <a:latin typeface="+mj-lt"/>
            </a:endParaRPr>
          </a:p>
        </p:txBody>
      </p:sp>
      <p:sp>
        <p:nvSpPr>
          <p:cNvPr id="3" name="179202 Forma"/>
          <p:cNvSpPr txBox="1">
            <a:spLocks noChangeArrowheads="1"/>
          </p:cNvSpPr>
          <p:nvPr/>
        </p:nvSpPr>
        <p:spPr bwMode="auto">
          <a:xfrm>
            <a:off x="323528" y="1052736"/>
            <a:ext cx="8507805" cy="3096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2"/>
              </a:buClr>
              <a:buChar char="•"/>
              <a:defRPr sz="3200" kern="1200">
                <a:solidFill>
                  <a:schemeClr val="tx1"/>
                </a:solidFill>
                <a:latin typeface="+mn-lt"/>
                <a:ea typeface="+mn-ea"/>
                <a:cs typeface="+mn-cs"/>
              </a:defRPr>
            </a:lvl1pPr>
            <a:lvl2pPr marL="742950" indent="-285750" algn="l" rtl="0" fontAlgn="base">
              <a:spcBef>
                <a:spcPct val="20000"/>
              </a:spcBef>
              <a:spcAft>
                <a:spcPct val="0"/>
              </a:spcAft>
              <a:buClr>
                <a:schemeClr val="tx2"/>
              </a:buClr>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2000" dirty="0"/>
              <a:t>Una vez ingresadas las opciones, aceptamos la pantalla.</a:t>
            </a:r>
            <a:endParaRPr lang="es-ES" sz="2000" dirty="0"/>
          </a:p>
          <a:p>
            <a:r>
              <a:rPr lang="es-MX" sz="2000" dirty="0"/>
              <a:t>Los mismos pasos realizados hasta aquí debemos hacer por cada usuario restante: </a:t>
            </a:r>
            <a:r>
              <a:rPr lang="es-MX" sz="2000" dirty="0">
                <a:solidFill>
                  <a:srgbClr val="FFFF00"/>
                </a:solidFill>
              </a:rPr>
              <a:t>Pablo y Vanesa</a:t>
            </a:r>
            <a:r>
              <a:rPr lang="es-MX" sz="2000" dirty="0"/>
              <a:t>. La </a:t>
            </a:r>
            <a:r>
              <a:rPr lang="es-MX" sz="2000" dirty="0" smtClean="0"/>
              <a:t>imagen </a:t>
            </a:r>
            <a:r>
              <a:rPr lang="es-MX" sz="2000" dirty="0"/>
              <a:t>final será la siguiente:</a:t>
            </a:r>
            <a:endParaRPr lang="es-ES" sz="2000" dirty="0"/>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2132358"/>
            <a:ext cx="6696744" cy="4033443"/>
          </a:xfrm>
          <a:prstGeom prst="rect">
            <a:avLst/>
          </a:prstGeom>
        </p:spPr>
      </p:pic>
    </p:spTree>
    <p:extLst>
      <p:ext uri="{BB962C8B-B14F-4D97-AF65-F5344CB8AC3E}">
        <p14:creationId xmlns:p14="http://schemas.microsoft.com/office/powerpoint/2010/main" val="31043441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sz="3200" kern="0" dirty="0" smtClean="0">
                <a:solidFill>
                  <a:srgbClr val="FFFF99"/>
                </a:solidFill>
                <a:latin typeface="+mj-lt"/>
              </a:rPr>
              <a:t>Configuración de Permisos NTFS para aislamiento de usuarios FTP</a:t>
            </a:r>
            <a:endParaRPr lang="en-US" sz="3200" kern="0" dirty="0">
              <a:solidFill>
                <a:srgbClr val="FFFF99"/>
              </a:solidFill>
              <a:latin typeface="+mj-lt"/>
            </a:endParaRPr>
          </a:p>
        </p:txBody>
      </p:sp>
      <p:sp>
        <p:nvSpPr>
          <p:cNvPr id="3" name="179202 Forma"/>
          <p:cNvSpPr txBox="1">
            <a:spLocks noChangeArrowheads="1"/>
          </p:cNvSpPr>
          <p:nvPr/>
        </p:nvSpPr>
        <p:spPr bwMode="auto">
          <a:xfrm>
            <a:off x="323528" y="1268760"/>
            <a:ext cx="8507805" cy="446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2"/>
              </a:buClr>
              <a:buChar char="•"/>
              <a:defRPr sz="3200" kern="1200">
                <a:solidFill>
                  <a:schemeClr val="tx1"/>
                </a:solidFill>
                <a:latin typeface="+mn-lt"/>
                <a:ea typeface="+mn-ea"/>
                <a:cs typeface="+mn-cs"/>
              </a:defRPr>
            </a:lvl1pPr>
            <a:lvl2pPr marL="742950" indent="-285750" algn="l" rtl="0" fontAlgn="base">
              <a:spcBef>
                <a:spcPct val="20000"/>
              </a:spcBef>
              <a:spcAft>
                <a:spcPct val="0"/>
              </a:spcAft>
              <a:buClr>
                <a:schemeClr val="tx2"/>
              </a:buClr>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2400" dirty="0"/>
              <a:t>La acción </a:t>
            </a:r>
            <a:r>
              <a:rPr lang="es-MX" sz="2400" dirty="0" smtClean="0"/>
              <a:t>que </a:t>
            </a:r>
            <a:r>
              <a:rPr lang="es-MX" sz="2400" dirty="0"/>
              <a:t>falta realizar es darle permisos NTFS a cada usuario en su </a:t>
            </a:r>
            <a:r>
              <a:rPr lang="es-MX" sz="2400" dirty="0" smtClean="0"/>
              <a:t>carpeta.</a:t>
            </a:r>
          </a:p>
          <a:p>
            <a:r>
              <a:rPr lang="es-MX" sz="2400" dirty="0" smtClean="0"/>
              <a:t>Asignar permisos a la carpeta  permitiéndoles </a:t>
            </a:r>
            <a:r>
              <a:rPr lang="es-MX" sz="2400" dirty="0"/>
              <a:t>leer y grabar </a:t>
            </a:r>
            <a:r>
              <a:rPr lang="es-MX" sz="2400" dirty="0" smtClean="0"/>
              <a:t>datos en los mismos. </a:t>
            </a:r>
          </a:p>
          <a:p>
            <a:r>
              <a:rPr lang="es-MX" sz="2400" dirty="0" smtClean="0"/>
              <a:t>Estos </a:t>
            </a:r>
            <a:r>
              <a:rPr lang="es-MX" sz="2400" dirty="0"/>
              <a:t>permisos se heredan a las carpetas hijas, permitiendo que </a:t>
            </a:r>
            <a:r>
              <a:rPr lang="es-MX" sz="2400" dirty="0">
                <a:solidFill>
                  <a:srgbClr val="FFFF00"/>
                </a:solidFill>
              </a:rPr>
              <a:t>Juan</a:t>
            </a:r>
            <a:r>
              <a:rPr lang="es-MX" sz="2400" dirty="0"/>
              <a:t> acceda a leer y escribir en todas las carpetas de sus sitios web que tiene. </a:t>
            </a:r>
            <a:endParaRPr lang="es-MX" sz="2400" dirty="0" smtClean="0"/>
          </a:p>
          <a:p>
            <a:r>
              <a:rPr lang="es-MX" sz="2400" dirty="0" smtClean="0"/>
              <a:t>Si </a:t>
            </a:r>
            <a:r>
              <a:rPr lang="es-MX" sz="2400" dirty="0"/>
              <a:t>en el futuro se agrega </a:t>
            </a:r>
            <a:r>
              <a:rPr lang="es-MX" sz="2400" dirty="0" smtClean="0"/>
              <a:t>algún sitio </a:t>
            </a:r>
            <a:r>
              <a:rPr lang="es-MX" sz="2400" dirty="0"/>
              <a:t>más, no tendremos que hacer nada para que también tenga derechos sobre la nueva.</a:t>
            </a:r>
            <a:endParaRPr lang="es-ES" sz="2400" dirty="0"/>
          </a:p>
        </p:txBody>
      </p:sp>
    </p:spTree>
    <p:extLst>
      <p:ext uri="{BB962C8B-B14F-4D97-AF65-F5344CB8AC3E}">
        <p14:creationId xmlns:p14="http://schemas.microsoft.com/office/powerpoint/2010/main" val="5779712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457200" y="115888"/>
            <a:ext cx="8229600" cy="792162"/>
          </a:xfrm>
        </p:spPr>
        <p:txBody>
          <a:bodyPr/>
          <a:lstStyle/>
          <a:p>
            <a:pPr>
              <a:defRPr/>
            </a:pPr>
            <a:r>
              <a:rPr lang="es-ES" kern="0" dirty="0" smtClean="0">
                <a:solidFill>
                  <a:srgbClr val="FFFF99"/>
                </a:solidFill>
                <a:latin typeface="+mj-lt"/>
              </a:rPr>
              <a:t>Configuración del Servidor</a:t>
            </a:r>
            <a:endParaRPr lang="en-US" kern="0" dirty="0">
              <a:solidFill>
                <a:srgbClr val="FFFF99"/>
              </a:solidFill>
              <a:latin typeface="+mj-lt"/>
            </a:endParaRPr>
          </a:p>
        </p:txBody>
      </p:sp>
      <p:sp>
        <p:nvSpPr>
          <p:cNvPr id="179203" name="179202 Forma"/>
          <p:cNvSpPr>
            <a:spLocks noGrp="1" noChangeArrowheads="1"/>
          </p:cNvSpPr>
          <p:nvPr>
            <p:ph type="body" idx="4294967295"/>
          </p:nvPr>
        </p:nvSpPr>
        <p:spPr>
          <a:xfrm>
            <a:off x="251520" y="1196752"/>
            <a:ext cx="4834880" cy="4032250"/>
          </a:xfrm>
        </p:spPr>
        <p:txBody>
          <a:bodyPr/>
          <a:lstStyle/>
          <a:p>
            <a:r>
              <a:rPr lang="es-MX" sz="2400" dirty="0" smtClean="0"/>
              <a:t>Deshabilitar </a:t>
            </a:r>
            <a:r>
              <a:rPr lang="es-MX" sz="2400" dirty="0"/>
              <a:t>cualquier protocolo que no sea </a:t>
            </a:r>
            <a:r>
              <a:rPr lang="es-MX" sz="2400" dirty="0" smtClean="0"/>
              <a:t>a fin </a:t>
            </a:r>
            <a:r>
              <a:rPr lang="es-MX" sz="2400" dirty="0"/>
              <a:t>a nuestro objetivo: un servidor Web. </a:t>
            </a:r>
            <a:endParaRPr lang="es-MX" sz="2400" dirty="0" smtClean="0"/>
          </a:p>
          <a:p>
            <a:r>
              <a:rPr lang="es-MX" sz="2400" dirty="0" err="1" smtClean="0"/>
              <a:t>QoS</a:t>
            </a:r>
            <a:r>
              <a:rPr lang="es-MX" sz="2400" dirty="0" smtClean="0"/>
              <a:t> </a:t>
            </a:r>
            <a:r>
              <a:rPr lang="es-MX" sz="2400" dirty="0" err="1"/>
              <a:t>Packet</a:t>
            </a:r>
            <a:r>
              <a:rPr lang="es-MX" sz="2400" dirty="0"/>
              <a:t> </a:t>
            </a:r>
            <a:r>
              <a:rPr lang="es-MX" sz="2400" dirty="0" err="1"/>
              <a:t>Scheduler</a:t>
            </a:r>
            <a:r>
              <a:rPr lang="es-MX" sz="2400" dirty="0"/>
              <a:t>: relacionado con calidad y control de tráfico de red.</a:t>
            </a:r>
            <a:endParaRPr lang="es-ES" sz="2400" dirty="0"/>
          </a:p>
          <a:p>
            <a:pPr lvl="0"/>
            <a:r>
              <a:rPr lang="es-MX" sz="2400" dirty="0"/>
              <a:t>Internet </a:t>
            </a:r>
            <a:r>
              <a:rPr lang="es-MX" sz="2400" dirty="0" err="1"/>
              <a:t>Protocol</a:t>
            </a:r>
            <a:r>
              <a:rPr lang="es-MX" sz="2400" dirty="0"/>
              <a:t> </a:t>
            </a:r>
            <a:r>
              <a:rPr lang="es-MX" sz="2400" dirty="0" err="1"/>
              <a:t>Version</a:t>
            </a:r>
            <a:r>
              <a:rPr lang="es-MX" sz="2400" dirty="0"/>
              <a:t> 4 (TCP/IPv4): por supuesto, el protocolo IPv4.</a:t>
            </a:r>
            <a:endParaRPr lang="es-ES" sz="2400" dirty="0"/>
          </a:p>
          <a:p>
            <a:pPr algn="just"/>
            <a:r>
              <a:rPr lang="es-MX" sz="2400" dirty="0" smtClean="0">
                <a:solidFill>
                  <a:srgbClr val="FFFF00"/>
                </a:solidFill>
              </a:rPr>
              <a:t>El </a:t>
            </a:r>
            <a:r>
              <a:rPr lang="es-MX" sz="2400" dirty="0">
                <a:solidFill>
                  <a:srgbClr val="FFFF00"/>
                </a:solidFill>
              </a:rPr>
              <a:t>objetivo de deshabilitar otros protocolos es reducir la superficie de ataque de nuestro servidor</a:t>
            </a:r>
            <a:endParaRPr lang="es-ES" altLang="es-ES" sz="2400" dirty="0">
              <a:solidFill>
                <a:srgbClr val="FFFF00"/>
              </a:solidFill>
            </a:endParaRPr>
          </a:p>
        </p:txBody>
      </p:sp>
      <p:pic>
        <p:nvPicPr>
          <p:cNvPr id="1026" name="Picture 2" descr="http://www.tectimes.net/wp-content/uploads/2012/12/123012_2347_TUTORIALCon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072" y="1196752"/>
            <a:ext cx="3752850" cy="4968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54280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920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920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920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79202 Forma"/>
          <p:cNvSpPr txBox="1">
            <a:spLocks noChangeArrowheads="1"/>
          </p:cNvSpPr>
          <p:nvPr/>
        </p:nvSpPr>
        <p:spPr bwMode="auto">
          <a:xfrm>
            <a:off x="323529" y="1052736"/>
            <a:ext cx="4032447" cy="5472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2"/>
              </a:buClr>
              <a:buChar char="•"/>
              <a:defRPr sz="3200" kern="1200">
                <a:solidFill>
                  <a:schemeClr val="tx1"/>
                </a:solidFill>
                <a:latin typeface="+mn-lt"/>
                <a:ea typeface="+mn-ea"/>
                <a:cs typeface="+mn-cs"/>
              </a:defRPr>
            </a:lvl1pPr>
            <a:lvl2pPr marL="742950" indent="-285750" algn="l" rtl="0" fontAlgn="base">
              <a:spcBef>
                <a:spcPct val="20000"/>
              </a:spcBef>
              <a:spcAft>
                <a:spcPct val="0"/>
              </a:spcAft>
              <a:buClr>
                <a:schemeClr val="tx2"/>
              </a:buClr>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2000" dirty="0" smtClean="0"/>
              <a:t>Tomaremos  </a:t>
            </a:r>
            <a:r>
              <a:rPr lang="es-MX" sz="2000" dirty="0"/>
              <a:t>como ejemplo al cliente </a:t>
            </a:r>
            <a:r>
              <a:rPr lang="es-MX" sz="2000" dirty="0">
                <a:solidFill>
                  <a:srgbClr val="FFFF00"/>
                </a:solidFill>
              </a:rPr>
              <a:t>Juan</a:t>
            </a:r>
            <a:r>
              <a:rPr lang="es-MX" sz="2000" dirty="0"/>
              <a:t> y luego lo replicaremos al resto de los clientes/usuarios</a:t>
            </a:r>
            <a:r>
              <a:rPr lang="es-MX" sz="2000" dirty="0" smtClean="0"/>
              <a:t>.</a:t>
            </a:r>
          </a:p>
          <a:p>
            <a:r>
              <a:rPr lang="es-MX" sz="2000" dirty="0" smtClean="0"/>
              <a:t>Ir a la  </a:t>
            </a:r>
            <a:r>
              <a:rPr lang="es-MX" sz="2000" dirty="0"/>
              <a:t>carpeta </a:t>
            </a:r>
            <a:r>
              <a:rPr lang="es-MX" sz="2000" dirty="0">
                <a:solidFill>
                  <a:srgbClr val="FFFF00"/>
                </a:solidFill>
              </a:rPr>
              <a:t>“</a:t>
            </a:r>
            <a:r>
              <a:rPr lang="es-MX" sz="2000" dirty="0" err="1">
                <a:solidFill>
                  <a:srgbClr val="FFFF00"/>
                </a:solidFill>
              </a:rPr>
              <a:t>Websites</a:t>
            </a:r>
            <a:r>
              <a:rPr lang="es-MX" sz="2000" dirty="0">
                <a:solidFill>
                  <a:srgbClr val="FFFF00"/>
                </a:solidFill>
              </a:rPr>
              <a:t>”</a:t>
            </a:r>
            <a:r>
              <a:rPr lang="es-MX" sz="2000" dirty="0"/>
              <a:t> y seleccionaremos la solapa seguridad de las propiedades de la carpeta “</a:t>
            </a:r>
            <a:r>
              <a:rPr lang="es-MX" sz="2000" dirty="0">
                <a:solidFill>
                  <a:srgbClr val="FFFF00"/>
                </a:solidFill>
              </a:rPr>
              <a:t>Juan</a:t>
            </a:r>
            <a:r>
              <a:rPr lang="es-MX" sz="2000" dirty="0"/>
              <a:t>”. </a:t>
            </a:r>
            <a:endParaRPr lang="es-MX" sz="2000" dirty="0" smtClean="0"/>
          </a:p>
          <a:p>
            <a:r>
              <a:rPr lang="es-MX" sz="2000" dirty="0" smtClean="0"/>
              <a:t>Agregaremos </a:t>
            </a:r>
            <a:r>
              <a:rPr lang="es-MX" sz="2000" dirty="0"/>
              <a:t>al usuario </a:t>
            </a:r>
            <a:r>
              <a:rPr lang="es-MX" sz="2000" dirty="0">
                <a:solidFill>
                  <a:srgbClr val="FFFF00"/>
                </a:solidFill>
              </a:rPr>
              <a:t>“</a:t>
            </a:r>
            <a:r>
              <a:rPr lang="es-MX" sz="2000" dirty="0" err="1">
                <a:solidFill>
                  <a:srgbClr val="FFFF00"/>
                </a:solidFill>
              </a:rPr>
              <a:t>ftp_Juan</a:t>
            </a:r>
            <a:r>
              <a:rPr lang="es-MX" sz="2000" dirty="0">
                <a:solidFill>
                  <a:srgbClr val="FFFF00"/>
                </a:solidFill>
              </a:rPr>
              <a:t>”</a:t>
            </a:r>
            <a:r>
              <a:rPr lang="es-MX" sz="2000" dirty="0"/>
              <a:t> con todos los permisos </a:t>
            </a:r>
            <a:r>
              <a:rPr lang="es-MX" sz="2000" b="1" dirty="0">
                <a:solidFill>
                  <a:srgbClr val="FFFF00"/>
                </a:solidFill>
              </a:rPr>
              <a:t>(menos FULL CONTROL)</a:t>
            </a:r>
            <a:r>
              <a:rPr lang="es-MX" sz="2000" dirty="0"/>
              <a:t> para esta </a:t>
            </a:r>
            <a:r>
              <a:rPr lang="es-MX" sz="2000" dirty="0" smtClean="0"/>
              <a:t>carpeta.</a:t>
            </a:r>
          </a:p>
          <a:p>
            <a:r>
              <a:rPr lang="es-MX" sz="2000" dirty="0"/>
              <a:t>De esta forma, la carpeta “Juan” </a:t>
            </a:r>
            <a:r>
              <a:rPr lang="es-MX" sz="2000" dirty="0" smtClean="0"/>
              <a:t>tendrá </a:t>
            </a:r>
            <a:r>
              <a:rPr lang="es-MX" sz="2000" dirty="0"/>
              <a:t>permisos de lectura y escritura a nivel NTFS asignados al usuario </a:t>
            </a:r>
            <a:r>
              <a:rPr lang="es-MX" sz="2000" dirty="0" err="1">
                <a:solidFill>
                  <a:srgbClr val="FFFF00"/>
                </a:solidFill>
              </a:rPr>
              <a:t>ftp_Juan</a:t>
            </a:r>
            <a:r>
              <a:rPr lang="es-MX" sz="2000" dirty="0"/>
              <a:t>. </a:t>
            </a:r>
            <a:endParaRPr lang="es-ES" sz="2000" dirty="0"/>
          </a:p>
        </p:txBody>
      </p:sp>
      <p:sp>
        <p:nvSpPr>
          <p:cNvPr id="4" name="179201 Forma"/>
          <p:cNvSpPr txBox="1">
            <a:spLocks noChangeArrowheads="1"/>
          </p:cNvSpPr>
          <p:nvPr/>
        </p:nvSpPr>
        <p:spPr bwMode="auto">
          <a:xfrm>
            <a:off x="251520" y="115888"/>
            <a:ext cx="8435280" cy="792162"/>
          </a:xfrm>
          <a:prstGeom prst="rect">
            <a:avLst/>
          </a:prstGeom>
          <a:noFill/>
          <a:ln w="9525">
            <a:noFill/>
            <a:miter lim="800000"/>
            <a:headEnd/>
            <a:tailEnd/>
          </a:ln>
          <a:effectLst>
            <a:outerShdw dist="71842" dir="2700000" algn="ctr" rotWithShape="0">
              <a:srgbClr val="000000">
                <a:alpha val="50000"/>
              </a:srgb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000" kern="1200">
                <a:solidFill>
                  <a:schemeClr val="tx2"/>
                </a:solidFill>
                <a:latin typeface="+mj-lt"/>
                <a:ea typeface="+mj-ea"/>
                <a:cs typeface="+mj-cs"/>
              </a:defRPr>
            </a:lvl1pPr>
            <a:lvl2pPr algn="ctr" rtl="0" fontAlgn="base">
              <a:spcBef>
                <a:spcPct val="0"/>
              </a:spcBef>
              <a:spcAft>
                <a:spcPct val="0"/>
              </a:spcAft>
              <a:defRPr sz="4000">
                <a:solidFill>
                  <a:schemeClr val="tx2"/>
                </a:solidFill>
                <a:latin typeface="Verdana" panose="020B0604030504040204" pitchFamily="34" charset="0"/>
              </a:defRPr>
            </a:lvl2pPr>
            <a:lvl3pPr algn="ctr" rtl="0" fontAlgn="base">
              <a:spcBef>
                <a:spcPct val="0"/>
              </a:spcBef>
              <a:spcAft>
                <a:spcPct val="0"/>
              </a:spcAft>
              <a:defRPr sz="4000">
                <a:solidFill>
                  <a:schemeClr val="tx2"/>
                </a:solidFill>
                <a:latin typeface="Verdana" panose="020B0604030504040204" pitchFamily="34" charset="0"/>
              </a:defRPr>
            </a:lvl3pPr>
            <a:lvl4pPr algn="ctr" rtl="0" fontAlgn="base">
              <a:spcBef>
                <a:spcPct val="0"/>
              </a:spcBef>
              <a:spcAft>
                <a:spcPct val="0"/>
              </a:spcAft>
              <a:defRPr sz="4000">
                <a:solidFill>
                  <a:schemeClr val="tx2"/>
                </a:solidFill>
                <a:latin typeface="Verdana" panose="020B0604030504040204" pitchFamily="34" charset="0"/>
              </a:defRPr>
            </a:lvl4pPr>
            <a:lvl5pPr algn="ctr" rtl="0" fontAlgn="base">
              <a:spcBef>
                <a:spcPct val="0"/>
              </a:spcBef>
              <a:spcAft>
                <a:spcPct val="0"/>
              </a:spcAft>
              <a:defRPr sz="4000">
                <a:solidFill>
                  <a:schemeClr val="tx2"/>
                </a:solidFill>
                <a:latin typeface="Verdana" panose="020B0604030504040204" pitchFamily="34" charset="0"/>
              </a:defRPr>
            </a:lvl5pPr>
            <a:lvl6pPr marL="457200" algn="ctr" rtl="0" fontAlgn="base">
              <a:spcBef>
                <a:spcPct val="0"/>
              </a:spcBef>
              <a:spcAft>
                <a:spcPct val="0"/>
              </a:spcAft>
              <a:defRPr sz="4000">
                <a:solidFill>
                  <a:schemeClr val="tx2"/>
                </a:solidFill>
                <a:latin typeface="Verdana" panose="020B0604030504040204" pitchFamily="34" charset="0"/>
              </a:defRPr>
            </a:lvl6pPr>
            <a:lvl7pPr marL="914400" algn="ctr" rtl="0" fontAlgn="base">
              <a:spcBef>
                <a:spcPct val="0"/>
              </a:spcBef>
              <a:spcAft>
                <a:spcPct val="0"/>
              </a:spcAft>
              <a:defRPr sz="4000">
                <a:solidFill>
                  <a:schemeClr val="tx2"/>
                </a:solidFill>
                <a:latin typeface="Verdana" panose="020B0604030504040204" pitchFamily="34" charset="0"/>
              </a:defRPr>
            </a:lvl7pPr>
            <a:lvl8pPr marL="1371600" algn="ctr" rtl="0" fontAlgn="base">
              <a:spcBef>
                <a:spcPct val="0"/>
              </a:spcBef>
              <a:spcAft>
                <a:spcPct val="0"/>
              </a:spcAft>
              <a:defRPr sz="4000">
                <a:solidFill>
                  <a:schemeClr val="tx2"/>
                </a:solidFill>
                <a:latin typeface="Verdana" panose="020B0604030504040204" pitchFamily="34" charset="0"/>
              </a:defRPr>
            </a:lvl8pPr>
            <a:lvl9pPr marL="1828800" algn="ctr" rtl="0" fontAlgn="base">
              <a:spcBef>
                <a:spcPct val="0"/>
              </a:spcBef>
              <a:spcAft>
                <a:spcPct val="0"/>
              </a:spcAft>
              <a:defRPr sz="4000">
                <a:solidFill>
                  <a:schemeClr val="tx2"/>
                </a:solidFill>
                <a:latin typeface="Verdana" panose="020B0604030504040204" pitchFamily="34" charset="0"/>
              </a:defRPr>
            </a:lvl9pPr>
          </a:lstStyle>
          <a:p>
            <a:pPr>
              <a:defRPr/>
            </a:pPr>
            <a:r>
              <a:rPr lang="es-ES" sz="3200" kern="0" smtClean="0">
                <a:solidFill>
                  <a:srgbClr val="FFFF99"/>
                </a:solidFill>
              </a:rPr>
              <a:t>Configuración de Permisos NTFS para aislamiento de usuarios FTP</a:t>
            </a:r>
            <a:endParaRPr lang="en-US" sz="3200" kern="0" dirty="0">
              <a:solidFill>
                <a:srgbClr val="FFFF99"/>
              </a:solidFill>
            </a:endParaRPr>
          </a:p>
        </p:txBody>
      </p:sp>
      <p:pic>
        <p:nvPicPr>
          <p:cNvPr id="11266" name="Picture 2" descr="http://www.tectimes.net/wp-content/uploads/2012/12/123112_1523_TUTORIALCon2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1196752"/>
            <a:ext cx="4104456" cy="4824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46173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sz="3200" kern="0" dirty="0" smtClean="0">
                <a:solidFill>
                  <a:srgbClr val="FFFF99"/>
                </a:solidFill>
                <a:latin typeface="+mj-lt"/>
              </a:rPr>
              <a:t>Pruebas de Acceso al FTP</a:t>
            </a:r>
            <a:endParaRPr lang="en-US" sz="3200" kern="0" dirty="0">
              <a:solidFill>
                <a:srgbClr val="FFFF99"/>
              </a:solidFill>
              <a:latin typeface="+mj-lt"/>
            </a:endParaRPr>
          </a:p>
        </p:txBody>
      </p:sp>
      <p:sp>
        <p:nvSpPr>
          <p:cNvPr id="3" name="179202 Forma"/>
          <p:cNvSpPr txBox="1">
            <a:spLocks noChangeArrowheads="1"/>
          </p:cNvSpPr>
          <p:nvPr/>
        </p:nvSpPr>
        <p:spPr bwMode="auto">
          <a:xfrm>
            <a:off x="323528" y="1052736"/>
            <a:ext cx="8507805" cy="3096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2"/>
              </a:buClr>
              <a:buChar char="•"/>
              <a:defRPr sz="3200" kern="1200">
                <a:solidFill>
                  <a:schemeClr val="tx1"/>
                </a:solidFill>
                <a:latin typeface="+mn-lt"/>
                <a:ea typeface="+mn-ea"/>
                <a:cs typeface="+mn-cs"/>
              </a:defRPr>
            </a:lvl1pPr>
            <a:lvl2pPr marL="742950" indent="-285750" algn="l" rtl="0" fontAlgn="base">
              <a:spcBef>
                <a:spcPct val="20000"/>
              </a:spcBef>
              <a:spcAft>
                <a:spcPct val="0"/>
              </a:spcAft>
              <a:buClr>
                <a:schemeClr val="tx2"/>
              </a:buClr>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2000" dirty="0" smtClean="0"/>
              <a:t>Desde el equipo </a:t>
            </a:r>
            <a:r>
              <a:rPr lang="es-MX" sz="2000" dirty="0"/>
              <a:t>DESKTOP01, vamos a abrir un cliente FTP (en nuestro caso un </a:t>
            </a:r>
            <a:r>
              <a:rPr lang="es-MX" sz="2000" dirty="0">
                <a:solidFill>
                  <a:srgbClr val="FFFF00"/>
                </a:solidFill>
              </a:rPr>
              <a:t>Windows Explorer</a:t>
            </a:r>
            <a:r>
              <a:rPr lang="es-MX" sz="2000" dirty="0"/>
              <a:t>) e ingresaremos la dirección de nuestro servidor FTP: 192.168.1.235</a:t>
            </a:r>
            <a:r>
              <a:rPr lang="es-MX" sz="2000" dirty="0" smtClean="0"/>
              <a:t>:</a:t>
            </a:r>
          </a:p>
          <a:p>
            <a:endParaRPr lang="es-ES" sz="2000" dirty="0"/>
          </a:p>
        </p:txBody>
      </p:sp>
      <p:pic>
        <p:nvPicPr>
          <p:cNvPr id="14338" name="Picture 2" descr="http://www.tectimes.net/wp-content/uploads/2012/12/123112_1523_TUTORIALCon3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2085" y="2204864"/>
            <a:ext cx="7297354" cy="3744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5127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sz="3200" kern="0" dirty="0" smtClean="0">
                <a:solidFill>
                  <a:srgbClr val="FFFF99"/>
                </a:solidFill>
                <a:latin typeface="+mj-lt"/>
              </a:rPr>
              <a:t>Pruebas de Acceso al FTP</a:t>
            </a:r>
            <a:endParaRPr lang="en-US" sz="3200" kern="0" dirty="0">
              <a:solidFill>
                <a:srgbClr val="FFFF99"/>
              </a:solidFill>
              <a:latin typeface="+mj-lt"/>
            </a:endParaRPr>
          </a:p>
        </p:txBody>
      </p:sp>
      <p:sp>
        <p:nvSpPr>
          <p:cNvPr id="3" name="179202 Forma"/>
          <p:cNvSpPr txBox="1">
            <a:spLocks noChangeArrowheads="1"/>
          </p:cNvSpPr>
          <p:nvPr/>
        </p:nvSpPr>
        <p:spPr bwMode="auto">
          <a:xfrm>
            <a:off x="323528" y="1052736"/>
            <a:ext cx="8507805" cy="3096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2"/>
              </a:buClr>
              <a:buChar char="•"/>
              <a:defRPr sz="3200" kern="1200">
                <a:solidFill>
                  <a:schemeClr val="tx1"/>
                </a:solidFill>
                <a:latin typeface="+mn-lt"/>
                <a:ea typeface="+mn-ea"/>
                <a:cs typeface="+mn-cs"/>
              </a:defRPr>
            </a:lvl1pPr>
            <a:lvl2pPr marL="742950" indent="-285750" algn="l" rtl="0" fontAlgn="base">
              <a:spcBef>
                <a:spcPct val="20000"/>
              </a:spcBef>
              <a:spcAft>
                <a:spcPct val="0"/>
              </a:spcAft>
              <a:buClr>
                <a:schemeClr val="tx2"/>
              </a:buClr>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2000" dirty="0"/>
              <a:t>Nos pedirá un nombre de usuario y contraseña:</a:t>
            </a:r>
            <a:endParaRPr lang="es-ES" sz="2000" dirty="0"/>
          </a:p>
          <a:p>
            <a:endParaRPr lang="es-ES" sz="2000" dirty="0"/>
          </a:p>
        </p:txBody>
      </p:sp>
      <p:pic>
        <p:nvPicPr>
          <p:cNvPr id="17410" name="Picture 2" descr="http://www.tectimes.net/wp-content/uploads/2012/12/123112_1523_TUTORIALCon3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1772816"/>
            <a:ext cx="5976664" cy="4198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89640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sz="3200" kern="0" dirty="0" smtClean="0">
                <a:solidFill>
                  <a:srgbClr val="FFFF99"/>
                </a:solidFill>
                <a:latin typeface="+mj-lt"/>
              </a:rPr>
              <a:t>Pruebas de Acceso al FTP</a:t>
            </a:r>
            <a:endParaRPr lang="en-US" sz="3200" kern="0" dirty="0">
              <a:solidFill>
                <a:srgbClr val="FFFF99"/>
              </a:solidFill>
              <a:latin typeface="+mj-lt"/>
            </a:endParaRPr>
          </a:p>
        </p:txBody>
      </p:sp>
      <p:sp>
        <p:nvSpPr>
          <p:cNvPr id="3" name="179202 Forma"/>
          <p:cNvSpPr txBox="1">
            <a:spLocks noChangeArrowheads="1"/>
          </p:cNvSpPr>
          <p:nvPr/>
        </p:nvSpPr>
        <p:spPr bwMode="auto">
          <a:xfrm>
            <a:off x="323528" y="1052736"/>
            <a:ext cx="8507805" cy="3096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2"/>
              </a:buClr>
              <a:buChar char="•"/>
              <a:defRPr sz="3200" kern="1200">
                <a:solidFill>
                  <a:schemeClr val="tx1"/>
                </a:solidFill>
                <a:latin typeface="+mn-lt"/>
                <a:ea typeface="+mn-ea"/>
                <a:cs typeface="+mn-cs"/>
              </a:defRPr>
            </a:lvl1pPr>
            <a:lvl2pPr marL="742950" indent="-285750" algn="l" rtl="0" fontAlgn="base">
              <a:spcBef>
                <a:spcPct val="20000"/>
              </a:spcBef>
              <a:spcAft>
                <a:spcPct val="0"/>
              </a:spcAft>
              <a:buClr>
                <a:schemeClr val="tx2"/>
              </a:buClr>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2000" dirty="0"/>
              <a:t>Una vez ingresados los de Juan, haremos “Log </a:t>
            </a:r>
            <a:r>
              <a:rPr lang="es-MX" sz="2000" dirty="0" err="1"/>
              <a:t>on</a:t>
            </a:r>
            <a:r>
              <a:rPr lang="es-MX" sz="2000" dirty="0"/>
              <a:t>” y veremos que aparece:</a:t>
            </a:r>
            <a:endParaRPr lang="es-ES" sz="2000" dirty="0"/>
          </a:p>
          <a:p>
            <a:endParaRPr lang="es-ES" sz="2000" dirty="0"/>
          </a:p>
        </p:txBody>
      </p:sp>
      <p:pic>
        <p:nvPicPr>
          <p:cNvPr id="16386" name="Picture 2" descr="http://www.tectimes.net/wp-content/uploads/2012/12/123112_1523_TUTORIALCon3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2060848"/>
            <a:ext cx="7634409" cy="3456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6231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sz="3200" kern="0" dirty="0" smtClean="0">
                <a:solidFill>
                  <a:srgbClr val="FFFF99"/>
                </a:solidFill>
                <a:latin typeface="+mj-lt"/>
              </a:rPr>
              <a:t>Pruebas de Acceso al FTP</a:t>
            </a:r>
            <a:endParaRPr lang="en-US" sz="3200" kern="0" dirty="0">
              <a:solidFill>
                <a:srgbClr val="FFFF99"/>
              </a:solidFill>
              <a:latin typeface="+mj-lt"/>
            </a:endParaRPr>
          </a:p>
        </p:txBody>
      </p:sp>
      <p:sp>
        <p:nvSpPr>
          <p:cNvPr id="3" name="179202 Forma"/>
          <p:cNvSpPr txBox="1">
            <a:spLocks noChangeArrowheads="1"/>
          </p:cNvSpPr>
          <p:nvPr/>
        </p:nvSpPr>
        <p:spPr bwMode="auto">
          <a:xfrm>
            <a:off x="323528" y="1052736"/>
            <a:ext cx="8507805" cy="3096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2"/>
              </a:buClr>
              <a:buChar char="•"/>
              <a:defRPr sz="3200" kern="1200">
                <a:solidFill>
                  <a:schemeClr val="tx1"/>
                </a:solidFill>
                <a:latin typeface="+mn-lt"/>
                <a:ea typeface="+mn-ea"/>
                <a:cs typeface="+mn-cs"/>
              </a:defRPr>
            </a:lvl1pPr>
            <a:lvl2pPr marL="742950" indent="-285750" algn="l" rtl="0" fontAlgn="base">
              <a:spcBef>
                <a:spcPct val="20000"/>
              </a:spcBef>
              <a:spcAft>
                <a:spcPct val="0"/>
              </a:spcAft>
              <a:buClr>
                <a:schemeClr val="tx2"/>
              </a:buClr>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2000" dirty="0" err="1" smtClean="0"/>
              <a:t>Apareceran</a:t>
            </a:r>
            <a:r>
              <a:rPr lang="es-MX" sz="2000" dirty="0" smtClean="0"/>
              <a:t> </a:t>
            </a:r>
            <a:r>
              <a:rPr lang="es-MX" sz="2000" dirty="0"/>
              <a:t>las carpetas de los sitios: </a:t>
            </a:r>
            <a:r>
              <a:rPr lang="es-MX" sz="2000" dirty="0">
                <a:solidFill>
                  <a:srgbClr val="FFFF00"/>
                </a:solidFill>
              </a:rPr>
              <a:t>sitio1.com y sitio2.com </a:t>
            </a:r>
            <a:r>
              <a:rPr lang="es-MX" sz="2000" dirty="0"/>
              <a:t>como </a:t>
            </a:r>
            <a:r>
              <a:rPr lang="es-MX" sz="2000" dirty="0" smtClean="0"/>
              <a:t>se </a:t>
            </a:r>
            <a:r>
              <a:rPr lang="es-MX" sz="2000" dirty="0" err="1" smtClean="0"/>
              <a:t>espereba</a:t>
            </a:r>
            <a:r>
              <a:rPr lang="es-MX" sz="2000" dirty="0" smtClean="0"/>
              <a:t>.</a:t>
            </a:r>
          </a:p>
          <a:p>
            <a:r>
              <a:rPr lang="es-MX" sz="2000" dirty="0" smtClean="0"/>
              <a:t>Intentaremos </a:t>
            </a:r>
            <a:r>
              <a:rPr lang="es-MX" sz="2000" dirty="0"/>
              <a:t>eliminar el archivo de publicación dentro del </a:t>
            </a:r>
            <a:r>
              <a:rPr lang="es-MX" sz="2000" dirty="0" err="1">
                <a:solidFill>
                  <a:srgbClr val="FFFF00"/>
                </a:solidFill>
              </a:rPr>
              <a:t>wwwroot</a:t>
            </a:r>
            <a:r>
              <a:rPr lang="es-MX" sz="2000" dirty="0">
                <a:solidFill>
                  <a:srgbClr val="FFFF00"/>
                </a:solidFill>
              </a:rPr>
              <a:t> </a:t>
            </a:r>
            <a:r>
              <a:rPr lang="es-MX" sz="2000" dirty="0"/>
              <a:t>del </a:t>
            </a:r>
            <a:r>
              <a:rPr lang="es-MX" sz="2000" dirty="0">
                <a:solidFill>
                  <a:srgbClr val="FFFF00"/>
                </a:solidFill>
              </a:rPr>
              <a:t>sitio1.com</a:t>
            </a:r>
            <a:r>
              <a:rPr lang="es-MX" sz="2000" dirty="0"/>
              <a:t>:</a:t>
            </a:r>
            <a:endParaRPr lang="es-ES" sz="2000" dirty="0"/>
          </a:p>
        </p:txBody>
      </p:sp>
      <p:pic>
        <p:nvPicPr>
          <p:cNvPr id="15362" name="Picture 2" descr="http://www.tectimes.net/wp-content/uploads/2012/12/123112_1523_TUTORIALCon3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492896"/>
            <a:ext cx="6307367" cy="3960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70618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sz="3200" kern="0" dirty="0" smtClean="0">
                <a:solidFill>
                  <a:srgbClr val="FFFF99"/>
                </a:solidFill>
                <a:latin typeface="+mj-lt"/>
              </a:rPr>
              <a:t>Pruebas de Acceso al FTP</a:t>
            </a:r>
            <a:endParaRPr lang="en-US" sz="3200" kern="0" dirty="0">
              <a:solidFill>
                <a:srgbClr val="FFFF99"/>
              </a:solidFill>
              <a:latin typeface="+mj-lt"/>
            </a:endParaRPr>
          </a:p>
        </p:txBody>
      </p:sp>
      <p:sp>
        <p:nvSpPr>
          <p:cNvPr id="3" name="179202 Forma"/>
          <p:cNvSpPr txBox="1">
            <a:spLocks noChangeArrowheads="1"/>
          </p:cNvSpPr>
          <p:nvPr/>
        </p:nvSpPr>
        <p:spPr bwMode="auto">
          <a:xfrm>
            <a:off x="323528" y="1052736"/>
            <a:ext cx="8507805" cy="3096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2"/>
              </a:buClr>
              <a:buChar char="•"/>
              <a:defRPr sz="3200" kern="1200">
                <a:solidFill>
                  <a:schemeClr val="tx1"/>
                </a:solidFill>
                <a:latin typeface="+mn-lt"/>
                <a:ea typeface="+mn-ea"/>
                <a:cs typeface="+mn-cs"/>
              </a:defRPr>
            </a:lvl1pPr>
            <a:lvl2pPr marL="742950" indent="-285750" algn="l" rtl="0" fontAlgn="base">
              <a:spcBef>
                <a:spcPct val="20000"/>
              </a:spcBef>
              <a:spcAft>
                <a:spcPct val="0"/>
              </a:spcAft>
              <a:buClr>
                <a:schemeClr val="tx2"/>
              </a:buClr>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2000" dirty="0"/>
              <a:t>Veremos que el archivo se eliminó correctamente:</a:t>
            </a:r>
            <a:endParaRPr lang="es-ES" sz="2000" dirty="0"/>
          </a:p>
          <a:p>
            <a:endParaRPr lang="es-ES" sz="2000" dirty="0"/>
          </a:p>
        </p:txBody>
      </p:sp>
      <p:pic>
        <p:nvPicPr>
          <p:cNvPr id="19458" name="Picture 2" descr="http://www.tectimes.net/wp-content/uploads/2012/12/123112_1523_TUTORIALCon3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492" y="1628800"/>
            <a:ext cx="7381875" cy="4392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09698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sz="3200" kern="0" dirty="0" smtClean="0">
                <a:solidFill>
                  <a:srgbClr val="FFFF99"/>
                </a:solidFill>
                <a:latin typeface="+mj-lt"/>
              </a:rPr>
              <a:t>Pruebas de Acceso al FTP</a:t>
            </a:r>
            <a:endParaRPr lang="en-US" sz="3200" kern="0" dirty="0">
              <a:solidFill>
                <a:srgbClr val="FFFF99"/>
              </a:solidFill>
              <a:latin typeface="+mj-lt"/>
            </a:endParaRPr>
          </a:p>
        </p:txBody>
      </p:sp>
      <p:sp>
        <p:nvSpPr>
          <p:cNvPr id="3" name="179202 Forma"/>
          <p:cNvSpPr txBox="1">
            <a:spLocks noChangeArrowheads="1"/>
          </p:cNvSpPr>
          <p:nvPr/>
        </p:nvSpPr>
        <p:spPr bwMode="auto">
          <a:xfrm>
            <a:off x="323528" y="1052736"/>
            <a:ext cx="8507805" cy="3096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2"/>
              </a:buClr>
              <a:buChar char="•"/>
              <a:defRPr sz="3200" kern="1200">
                <a:solidFill>
                  <a:schemeClr val="tx1"/>
                </a:solidFill>
                <a:latin typeface="+mn-lt"/>
                <a:ea typeface="+mn-ea"/>
                <a:cs typeface="+mn-cs"/>
              </a:defRPr>
            </a:lvl1pPr>
            <a:lvl2pPr marL="742950" indent="-285750" algn="l" rtl="0" fontAlgn="base">
              <a:spcBef>
                <a:spcPct val="20000"/>
              </a:spcBef>
              <a:spcAft>
                <a:spcPct val="0"/>
              </a:spcAft>
              <a:buClr>
                <a:schemeClr val="tx2"/>
              </a:buClr>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2000" dirty="0"/>
              <a:t>Y si ingresamos al sitio </a:t>
            </a:r>
            <a:r>
              <a:rPr lang="es-MX" sz="2000" dirty="0">
                <a:solidFill>
                  <a:srgbClr val="FFFF00"/>
                </a:solidFill>
              </a:rPr>
              <a:t>www.sitio1.com</a:t>
            </a:r>
            <a:r>
              <a:rPr lang="es-MX" sz="2000" dirty="0"/>
              <a:t> obtendremos un error (</a:t>
            </a:r>
            <a:r>
              <a:rPr lang="es-MX" sz="2000" dirty="0">
                <a:solidFill>
                  <a:srgbClr val="FFFF00"/>
                </a:solidFill>
              </a:rPr>
              <a:t>al no estar el archivo index.html</a:t>
            </a:r>
            <a:r>
              <a:rPr lang="es-MX" sz="2000" dirty="0"/>
              <a:t>):</a:t>
            </a:r>
            <a:endParaRPr lang="es-ES" sz="2000" dirty="0"/>
          </a:p>
          <a:p>
            <a:endParaRPr lang="es-ES" sz="2000" dirty="0"/>
          </a:p>
        </p:txBody>
      </p:sp>
      <p:pic>
        <p:nvPicPr>
          <p:cNvPr id="18434" name="Picture 2" descr="http://www.tectimes.net/wp-content/uploads/2012/12/123112_1523_TUTORIALCon3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844824"/>
            <a:ext cx="7128792" cy="4248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76840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sz="3200" kern="0" dirty="0" smtClean="0">
                <a:solidFill>
                  <a:srgbClr val="FFFF99"/>
                </a:solidFill>
                <a:latin typeface="+mj-lt"/>
              </a:rPr>
              <a:t>Creación de Nuevos Sitios y Clientes</a:t>
            </a:r>
            <a:endParaRPr lang="en-US" sz="3200" kern="0" dirty="0">
              <a:solidFill>
                <a:srgbClr val="FFFF99"/>
              </a:solidFill>
              <a:latin typeface="+mj-lt"/>
            </a:endParaRPr>
          </a:p>
        </p:txBody>
      </p:sp>
      <p:sp>
        <p:nvSpPr>
          <p:cNvPr id="3" name="179202 Forma"/>
          <p:cNvSpPr txBox="1">
            <a:spLocks noChangeArrowheads="1"/>
          </p:cNvSpPr>
          <p:nvPr/>
        </p:nvSpPr>
        <p:spPr bwMode="auto">
          <a:xfrm>
            <a:off x="251520" y="764704"/>
            <a:ext cx="8507805" cy="3096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2"/>
              </a:buClr>
              <a:buChar char="•"/>
              <a:defRPr sz="3200" kern="1200">
                <a:solidFill>
                  <a:schemeClr val="tx1"/>
                </a:solidFill>
                <a:latin typeface="+mn-lt"/>
                <a:ea typeface="+mn-ea"/>
                <a:cs typeface="+mn-cs"/>
              </a:defRPr>
            </a:lvl1pPr>
            <a:lvl2pPr marL="742950" indent="-285750" algn="l" rtl="0" fontAlgn="base">
              <a:spcBef>
                <a:spcPct val="20000"/>
              </a:spcBef>
              <a:spcAft>
                <a:spcPct val="0"/>
              </a:spcAft>
              <a:buClr>
                <a:schemeClr val="tx2"/>
              </a:buClr>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2000" dirty="0"/>
              <a:t>La gran pregunta, quizás, es: </a:t>
            </a:r>
            <a:r>
              <a:rPr lang="es-MX" sz="2000" dirty="0">
                <a:solidFill>
                  <a:srgbClr val="FFFF00"/>
                </a:solidFill>
              </a:rPr>
              <a:t>¿y una vez montado todo esto que hacemos cuando creamos nuevos sitios / usuarios? </a:t>
            </a:r>
            <a:r>
              <a:rPr lang="es-MX" sz="2000" dirty="0"/>
              <a:t>En vistas a esto, aquí se dejarán los pasos globales a seguir en dichos casos.</a:t>
            </a:r>
            <a:endParaRPr lang="es-ES" sz="2000" dirty="0"/>
          </a:p>
          <a:p>
            <a:r>
              <a:rPr lang="es-MX" sz="2000" dirty="0">
                <a:solidFill>
                  <a:srgbClr val="FFFF99"/>
                </a:solidFill>
              </a:rPr>
              <a:t>Si el sitio web creado es de un usuario existente:</a:t>
            </a:r>
            <a:endParaRPr lang="es-ES" sz="2000" dirty="0">
              <a:solidFill>
                <a:srgbClr val="FFFF99"/>
              </a:solidFill>
            </a:endParaRPr>
          </a:p>
          <a:p>
            <a:pPr lvl="0"/>
            <a:r>
              <a:rPr lang="es-MX" sz="2000" dirty="0">
                <a:solidFill>
                  <a:srgbClr val="FFFF99"/>
                </a:solidFill>
              </a:rPr>
              <a:t>Crear la cuenta de servicio (</a:t>
            </a:r>
            <a:r>
              <a:rPr lang="es-MX" sz="2000" dirty="0">
                <a:solidFill>
                  <a:srgbClr val="FFFF00"/>
                </a:solidFill>
              </a:rPr>
              <a:t>cuenta “</a:t>
            </a:r>
            <a:r>
              <a:rPr lang="es-MX" sz="2000" dirty="0" err="1">
                <a:solidFill>
                  <a:srgbClr val="FFFF00"/>
                </a:solidFill>
              </a:rPr>
              <a:t>iis</a:t>
            </a:r>
            <a:r>
              <a:rPr lang="es-MX" sz="2000" dirty="0">
                <a:solidFill>
                  <a:srgbClr val="FFFF00"/>
                </a:solidFill>
              </a:rPr>
              <a:t>_”</a:t>
            </a:r>
            <a:r>
              <a:rPr lang="es-MX" sz="2000" dirty="0">
                <a:solidFill>
                  <a:srgbClr val="FFFF99"/>
                </a:solidFill>
              </a:rPr>
              <a:t>).</a:t>
            </a:r>
            <a:endParaRPr lang="es-ES" sz="2000" dirty="0">
              <a:solidFill>
                <a:srgbClr val="FFFF99"/>
              </a:solidFill>
            </a:endParaRPr>
          </a:p>
          <a:p>
            <a:pPr lvl="0"/>
            <a:r>
              <a:rPr lang="es-MX" sz="2000" dirty="0">
                <a:solidFill>
                  <a:srgbClr val="FFFF99"/>
                </a:solidFill>
              </a:rPr>
              <a:t>Crear los directorios para el sitio web (</a:t>
            </a:r>
            <a:r>
              <a:rPr lang="es-MX" sz="2000" dirty="0" err="1">
                <a:solidFill>
                  <a:srgbClr val="FFFF00"/>
                </a:solidFill>
              </a:rPr>
              <a:t>logs</a:t>
            </a:r>
            <a:r>
              <a:rPr lang="es-MX" sz="2000" dirty="0">
                <a:solidFill>
                  <a:srgbClr val="FFFF00"/>
                </a:solidFill>
              </a:rPr>
              <a:t> y </a:t>
            </a:r>
            <a:r>
              <a:rPr lang="es-MX" sz="2000" dirty="0" err="1">
                <a:solidFill>
                  <a:srgbClr val="FFFF00"/>
                </a:solidFill>
              </a:rPr>
              <a:t>wwwroot</a:t>
            </a:r>
            <a:r>
              <a:rPr lang="es-MX" sz="2000" dirty="0">
                <a:solidFill>
                  <a:srgbClr val="FFFF99"/>
                </a:solidFill>
              </a:rPr>
              <a:t>).</a:t>
            </a:r>
            <a:endParaRPr lang="es-ES" sz="2000" dirty="0">
              <a:solidFill>
                <a:srgbClr val="FFFF99"/>
              </a:solidFill>
            </a:endParaRPr>
          </a:p>
          <a:p>
            <a:pPr lvl="0"/>
            <a:r>
              <a:rPr lang="es-MX" sz="2000" dirty="0">
                <a:solidFill>
                  <a:srgbClr val="FFFF99"/>
                </a:solidFill>
              </a:rPr>
              <a:t>Asignar los permisos a los directorios para el usuario “</a:t>
            </a:r>
            <a:r>
              <a:rPr lang="es-MX" sz="2000" dirty="0" err="1">
                <a:solidFill>
                  <a:srgbClr val="FFFF00"/>
                </a:solidFill>
              </a:rPr>
              <a:t>iis</a:t>
            </a:r>
            <a:r>
              <a:rPr lang="es-MX" sz="2000" dirty="0">
                <a:solidFill>
                  <a:srgbClr val="FFFF00"/>
                </a:solidFill>
              </a:rPr>
              <a:t>_</a:t>
            </a:r>
            <a:r>
              <a:rPr lang="es-MX" sz="2000" dirty="0">
                <a:solidFill>
                  <a:srgbClr val="FFFF99"/>
                </a:solidFill>
              </a:rPr>
              <a:t>”.</a:t>
            </a:r>
            <a:endParaRPr lang="es-ES" sz="2000" dirty="0">
              <a:solidFill>
                <a:srgbClr val="FFFF99"/>
              </a:solidFill>
            </a:endParaRPr>
          </a:p>
          <a:p>
            <a:pPr lvl="0"/>
            <a:r>
              <a:rPr lang="es-MX" sz="2000" dirty="0">
                <a:solidFill>
                  <a:srgbClr val="FFFF99"/>
                </a:solidFill>
              </a:rPr>
              <a:t>Crear el sitio web.</a:t>
            </a:r>
            <a:endParaRPr lang="es-ES" sz="2000" dirty="0">
              <a:solidFill>
                <a:srgbClr val="FFFF99"/>
              </a:solidFill>
            </a:endParaRPr>
          </a:p>
          <a:p>
            <a:pPr lvl="0"/>
            <a:r>
              <a:rPr lang="es-MX" sz="2000" dirty="0">
                <a:solidFill>
                  <a:srgbClr val="FFFF99"/>
                </a:solidFill>
              </a:rPr>
              <a:t>Configurar los </a:t>
            </a:r>
            <a:r>
              <a:rPr lang="es-MX" sz="2000" dirty="0" err="1">
                <a:solidFill>
                  <a:srgbClr val="FFFF00"/>
                </a:solidFill>
              </a:rPr>
              <a:t>Identities</a:t>
            </a:r>
            <a:r>
              <a:rPr lang="es-MX" sz="2000" dirty="0">
                <a:solidFill>
                  <a:srgbClr val="FFFF00"/>
                </a:solidFill>
              </a:rPr>
              <a:t> de navegación anónima y </a:t>
            </a:r>
            <a:r>
              <a:rPr lang="es-MX" sz="2000" dirty="0" err="1">
                <a:solidFill>
                  <a:srgbClr val="FFFF00"/>
                </a:solidFill>
              </a:rPr>
              <a:t>Application</a:t>
            </a:r>
            <a:r>
              <a:rPr lang="es-MX" sz="2000" dirty="0">
                <a:solidFill>
                  <a:srgbClr val="FFFF00"/>
                </a:solidFill>
              </a:rPr>
              <a:t> Pool con el usuario “</a:t>
            </a:r>
            <a:r>
              <a:rPr lang="es-MX" sz="2000" dirty="0" err="1">
                <a:solidFill>
                  <a:srgbClr val="FFFF00"/>
                </a:solidFill>
              </a:rPr>
              <a:t>iis</a:t>
            </a:r>
            <a:r>
              <a:rPr lang="es-MX" sz="2000" dirty="0">
                <a:solidFill>
                  <a:srgbClr val="FFFF00"/>
                </a:solidFill>
              </a:rPr>
              <a:t>_”.</a:t>
            </a:r>
            <a:endParaRPr lang="es-ES" sz="2000" dirty="0">
              <a:solidFill>
                <a:srgbClr val="FFFF00"/>
              </a:solidFill>
            </a:endParaRPr>
          </a:p>
          <a:p>
            <a:r>
              <a:rPr lang="es-MX" sz="2000" dirty="0"/>
              <a:t> </a:t>
            </a:r>
            <a:r>
              <a:rPr lang="es-MX" sz="2000" dirty="0" smtClean="0">
                <a:solidFill>
                  <a:srgbClr val="99FF66"/>
                </a:solidFill>
              </a:rPr>
              <a:t>Si </a:t>
            </a:r>
            <a:r>
              <a:rPr lang="es-MX" sz="2000" dirty="0">
                <a:solidFill>
                  <a:srgbClr val="99FF66"/>
                </a:solidFill>
              </a:rPr>
              <a:t>el sitio web creado es de un nuevo </a:t>
            </a:r>
            <a:r>
              <a:rPr lang="es-MX" sz="2000" dirty="0" smtClean="0">
                <a:solidFill>
                  <a:srgbClr val="99FF66"/>
                </a:solidFill>
              </a:rPr>
              <a:t>usuario, </a:t>
            </a:r>
            <a:r>
              <a:rPr lang="es-MX" sz="2000" dirty="0" smtClean="0">
                <a:solidFill>
                  <a:srgbClr val="FFFF00"/>
                </a:solidFill>
              </a:rPr>
              <a:t>además de los ítems anteriores:</a:t>
            </a:r>
            <a:endParaRPr lang="es-ES" sz="2000" dirty="0">
              <a:solidFill>
                <a:srgbClr val="FFFF00"/>
              </a:solidFill>
            </a:endParaRPr>
          </a:p>
          <a:p>
            <a:pPr lvl="0"/>
            <a:r>
              <a:rPr lang="es-MX" sz="2000" dirty="0">
                <a:solidFill>
                  <a:srgbClr val="99FF66"/>
                </a:solidFill>
              </a:rPr>
              <a:t>Crear la carpeta del Cliente (raíz).</a:t>
            </a:r>
            <a:endParaRPr lang="es-ES" sz="2000" dirty="0">
              <a:solidFill>
                <a:srgbClr val="99FF66"/>
              </a:solidFill>
            </a:endParaRPr>
          </a:p>
          <a:p>
            <a:pPr lvl="0"/>
            <a:r>
              <a:rPr lang="es-MX" sz="2000" dirty="0">
                <a:solidFill>
                  <a:srgbClr val="99FF66"/>
                </a:solidFill>
              </a:rPr>
              <a:t>Crear la cuenta de usuario FTP para el cliente.</a:t>
            </a:r>
            <a:endParaRPr lang="es-ES" sz="2000" dirty="0">
              <a:solidFill>
                <a:srgbClr val="99FF66"/>
              </a:solidFill>
            </a:endParaRPr>
          </a:p>
          <a:p>
            <a:pPr lvl="0"/>
            <a:r>
              <a:rPr lang="es-MX" sz="2000" dirty="0">
                <a:solidFill>
                  <a:srgbClr val="99FF66"/>
                </a:solidFill>
              </a:rPr>
              <a:t>Configurar el directorio virtual para el usuario FTP.</a:t>
            </a:r>
            <a:endParaRPr lang="es-ES" sz="2000" dirty="0">
              <a:solidFill>
                <a:srgbClr val="99FF66"/>
              </a:solidFill>
            </a:endParaRPr>
          </a:p>
          <a:p>
            <a:r>
              <a:rPr lang="es-MX" sz="2000" dirty="0">
                <a:solidFill>
                  <a:srgbClr val="99FF66"/>
                </a:solidFill>
              </a:rPr>
              <a:t>Asignar los permisos para la cuenta FTP dentro del IIS y en los directorios físicos.</a:t>
            </a:r>
            <a:endParaRPr lang="es-ES" sz="2000" dirty="0">
              <a:solidFill>
                <a:srgbClr val="99FF66"/>
              </a:solidFill>
            </a:endParaRPr>
          </a:p>
        </p:txBody>
      </p:sp>
    </p:spTree>
    <p:extLst>
      <p:ext uri="{BB962C8B-B14F-4D97-AF65-F5344CB8AC3E}">
        <p14:creationId xmlns:p14="http://schemas.microsoft.com/office/powerpoint/2010/main" val="9559243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idx="4294967295"/>
          </p:nvPr>
        </p:nvSpPr>
        <p:spPr/>
        <p:txBody>
          <a:bodyPr/>
          <a:lstStyle/>
          <a:p>
            <a:pPr>
              <a:defRPr/>
            </a:pPr>
            <a:r>
              <a:rPr lang="es-PE" kern="0" dirty="0" smtClean="0">
                <a:solidFill>
                  <a:srgbClr val="FFFF99"/>
                </a:solidFill>
              </a:rPr>
              <a:t>PRACTICA</a:t>
            </a:r>
            <a:endParaRPr lang="es-ES" kern="0" dirty="0">
              <a:solidFill>
                <a:srgbClr val="FFFF99"/>
              </a:solidFill>
              <a:latin typeface="+mj-lt"/>
            </a:endParaRPr>
          </a:p>
        </p:txBody>
      </p:sp>
      <p:grpSp>
        <p:nvGrpSpPr>
          <p:cNvPr id="232451" name="Group 3"/>
          <p:cNvGrpSpPr>
            <a:grpSpLocks/>
          </p:cNvGrpSpPr>
          <p:nvPr/>
        </p:nvGrpSpPr>
        <p:grpSpPr bwMode="auto">
          <a:xfrm>
            <a:off x="1258888" y="1525588"/>
            <a:ext cx="6916737" cy="4495800"/>
            <a:chOff x="679" y="912"/>
            <a:chExt cx="4357" cy="2832"/>
          </a:xfrm>
        </p:grpSpPr>
        <p:sp>
          <p:nvSpPr>
            <p:cNvPr id="130052" name="Freeform 4"/>
            <p:cNvSpPr>
              <a:spLocks noEditPoints="1"/>
            </p:cNvSpPr>
            <p:nvPr/>
          </p:nvSpPr>
          <p:spPr bwMode="gray">
            <a:xfrm rot="-1358056">
              <a:off x="679" y="1455"/>
              <a:ext cx="4317" cy="1766"/>
            </a:xfrm>
            <a:custGeom>
              <a:avLst/>
              <a:gdLst/>
              <a:ahLst/>
              <a:cxnLst>
                <a:cxn ang="0">
                  <a:pos x="1692" y="12"/>
                </a:cxn>
                <a:cxn ang="0">
                  <a:pos x="1234" y="74"/>
                </a:cxn>
                <a:cxn ang="0">
                  <a:pos x="828" y="182"/>
                </a:cxn>
                <a:cxn ang="0">
                  <a:pos x="486" y="330"/>
                </a:cxn>
                <a:cxn ang="0">
                  <a:pos x="226" y="510"/>
                </a:cxn>
                <a:cxn ang="0">
                  <a:pos x="58" y="718"/>
                </a:cxn>
                <a:cxn ang="0">
                  <a:pos x="0" y="944"/>
                </a:cxn>
                <a:cxn ang="0">
                  <a:pos x="58" y="1170"/>
                </a:cxn>
                <a:cxn ang="0">
                  <a:pos x="226" y="1378"/>
                </a:cxn>
                <a:cxn ang="0">
                  <a:pos x="486" y="1558"/>
                </a:cxn>
                <a:cxn ang="0">
                  <a:pos x="828" y="1706"/>
                </a:cxn>
                <a:cxn ang="0">
                  <a:pos x="1234" y="1814"/>
                </a:cxn>
                <a:cxn ang="0">
                  <a:pos x="1692" y="1876"/>
                </a:cxn>
                <a:cxn ang="0">
                  <a:pos x="2186" y="1884"/>
                </a:cxn>
                <a:cxn ang="0">
                  <a:pos x="2658" y="1840"/>
                </a:cxn>
                <a:cxn ang="0">
                  <a:pos x="3084" y="1746"/>
                </a:cxn>
                <a:cxn ang="0">
                  <a:pos x="3448" y="1612"/>
                </a:cxn>
                <a:cxn ang="0">
                  <a:pos x="3738" y="1442"/>
                </a:cxn>
                <a:cxn ang="0">
                  <a:pos x="3938" y="1242"/>
                </a:cxn>
                <a:cxn ang="0">
                  <a:pos x="4034" y="1022"/>
                </a:cxn>
                <a:cxn ang="0">
                  <a:pos x="4014" y="790"/>
                </a:cxn>
                <a:cxn ang="0">
                  <a:pos x="3882" y="576"/>
                </a:cxn>
                <a:cxn ang="0">
                  <a:pos x="3650" y="386"/>
                </a:cxn>
                <a:cxn ang="0">
                  <a:pos x="3334" y="228"/>
                </a:cxn>
                <a:cxn ang="0">
                  <a:pos x="2948" y="106"/>
                </a:cxn>
                <a:cxn ang="0">
                  <a:pos x="2506" y="28"/>
                </a:cxn>
                <a:cxn ang="0">
                  <a:pos x="2020" y="0"/>
                </a:cxn>
                <a:cxn ang="0">
                  <a:pos x="1606" y="1736"/>
                </a:cxn>
                <a:cxn ang="0">
                  <a:pos x="1164" y="1678"/>
                </a:cxn>
                <a:cxn ang="0">
                  <a:pos x="776" y="1576"/>
                </a:cxn>
                <a:cxn ang="0">
                  <a:pos x="458" y="1436"/>
                </a:cxn>
                <a:cxn ang="0">
                  <a:pos x="224" y="1266"/>
                </a:cxn>
                <a:cxn ang="0">
                  <a:pos x="88" y="1074"/>
                </a:cxn>
                <a:cxn ang="0">
                  <a:pos x="68" y="864"/>
                </a:cxn>
                <a:cxn ang="0">
                  <a:pos x="166" y="664"/>
                </a:cxn>
                <a:cxn ang="0">
                  <a:pos x="370" y="486"/>
                </a:cxn>
                <a:cxn ang="0">
                  <a:pos x="662" y="336"/>
                </a:cxn>
                <a:cxn ang="0">
                  <a:pos x="1028" y="222"/>
                </a:cxn>
                <a:cxn ang="0">
                  <a:pos x="1454" y="148"/>
                </a:cxn>
                <a:cxn ang="0">
                  <a:pos x="1922" y="120"/>
                </a:cxn>
                <a:cxn ang="0">
                  <a:pos x="2392" y="148"/>
                </a:cxn>
                <a:cxn ang="0">
                  <a:pos x="2818" y="222"/>
                </a:cxn>
                <a:cxn ang="0">
                  <a:pos x="3184" y="336"/>
                </a:cxn>
                <a:cxn ang="0">
                  <a:pos x="3476" y="486"/>
                </a:cxn>
                <a:cxn ang="0">
                  <a:pos x="3680" y="664"/>
                </a:cxn>
                <a:cxn ang="0">
                  <a:pos x="3778" y="864"/>
                </a:cxn>
                <a:cxn ang="0">
                  <a:pos x="3758" y="1074"/>
                </a:cxn>
                <a:cxn ang="0">
                  <a:pos x="3622" y="1266"/>
                </a:cxn>
                <a:cxn ang="0">
                  <a:pos x="3388" y="1436"/>
                </a:cxn>
                <a:cxn ang="0">
                  <a:pos x="3070" y="1576"/>
                </a:cxn>
                <a:cxn ang="0">
                  <a:pos x="2682" y="1678"/>
                </a:cxn>
                <a:cxn ang="0">
                  <a:pos x="2240" y="1736"/>
                </a:cxn>
              </a:cxnLst>
              <a:rect l="0" t="0" r="r" b="b"/>
              <a:pathLst>
                <a:path w="4040" h="1888">
                  <a:moveTo>
                    <a:pt x="2020" y="0"/>
                  </a:moveTo>
                  <a:lnTo>
                    <a:pt x="1854" y="4"/>
                  </a:lnTo>
                  <a:lnTo>
                    <a:pt x="1692" y="12"/>
                  </a:lnTo>
                  <a:lnTo>
                    <a:pt x="1534" y="28"/>
                  </a:lnTo>
                  <a:lnTo>
                    <a:pt x="1382" y="48"/>
                  </a:lnTo>
                  <a:lnTo>
                    <a:pt x="1234" y="74"/>
                  </a:lnTo>
                  <a:lnTo>
                    <a:pt x="1092" y="106"/>
                  </a:lnTo>
                  <a:lnTo>
                    <a:pt x="956" y="142"/>
                  </a:lnTo>
                  <a:lnTo>
                    <a:pt x="828" y="182"/>
                  </a:lnTo>
                  <a:lnTo>
                    <a:pt x="706" y="228"/>
                  </a:lnTo>
                  <a:lnTo>
                    <a:pt x="592" y="276"/>
                  </a:lnTo>
                  <a:lnTo>
                    <a:pt x="486" y="330"/>
                  </a:lnTo>
                  <a:lnTo>
                    <a:pt x="390" y="386"/>
                  </a:lnTo>
                  <a:lnTo>
                    <a:pt x="302" y="446"/>
                  </a:lnTo>
                  <a:lnTo>
                    <a:pt x="226" y="510"/>
                  </a:lnTo>
                  <a:lnTo>
                    <a:pt x="158" y="576"/>
                  </a:lnTo>
                  <a:lnTo>
                    <a:pt x="102" y="646"/>
                  </a:lnTo>
                  <a:lnTo>
                    <a:pt x="58" y="718"/>
                  </a:lnTo>
                  <a:lnTo>
                    <a:pt x="26" y="790"/>
                  </a:lnTo>
                  <a:lnTo>
                    <a:pt x="6" y="866"/>
                  </a:lnTo>
                  <a:lnTo>
                    <a:pt x="0" y="944"/>
                  </a:lnTo>
                  <a:lnTo>
                    <a:pt x="6" y="1022"/>
                  </a:lnTo>
                  <a:lnTo>
                    <a:pt x="26" y="1098"/>
                  </a:lnTo>
                  <a:lnTo>
                    <a:pt x="58" y="1170"/>
                  </a:lnTo>
                  <a:lnTo>
                    <a:pt x="102" y="1242"/>
                  </a:lnTo>
                  <a:lnTo>
                    <a:pt x="158" y="1312"/>
                  </a:lnTo>
                  <a:lnTo>
                    <a:pt x="226" y="1378"/>
                  </a:lnTo>
                  <a:lnTo>
                    <a:pt x="302" y="1442"/>
                  </a:lnTo>
                  <a:lnTo>
                    <a:pt x="390" y="1502"/>
                  </a:lnTo>
                  <a:lnTo>
                    <a:pt x="486" y="1558"/>
                  </a:lnTo>
                  <a:lnTo>
                    <a:pt x="592" y="1612"/>
                  </a:lnTo>
                  <a:lnTo>
                    <a:pt x="706" y="1660"/>
                  </a:lnTo>
                  <a:lnTo>
                    <a:pt x="828" y="1706"/>
                  </a:lnTo>
                  <a:lnTo>
                    <a:pt x="956" y="1746"/>
                  </a:lnTo>
                  <a:lnTo>
                    <a:pt x="1092" y="1782"/>
                  </a:lnTo>
                  <a:lnTo>
                    <a:pt x="1234" y="1814"/>
                  </a:lnTo>
                  <a:lnTo>
                    <a:pt x="1382" y="1840"/>
                  </a:lnTo>
                  <a:lnTo>
                    <a:pt x="1534" y="1860"/>
                  </a:lnTo>
                  <a:lnTo>
                    <a:pt x="1692" y="1876"/>
                  </a:lnTo>
                  <a:lnTo>
                    <a:pt x="1854" y="1884"/>
                  </a:lnTo>
                  <a:lnTo>
                    <a:pt x="2020" y="1888"/>
                  </a:lnTo>
                  <a:lnTo>
                    <a:pt x="2186" y="1884"/>
                  </a:lnTo>
                  <a:lnTo>
                    <a:pt x="2348" y="1876"/>
                  </a:lnTo>
                  <a:lnTo>
                    <a:pt x="2506" y="1860"/>
                  </a:lnTo>
                  <a:lnTo>
                    <a:pt x="2658" y="1840"/>
                  </a:lnTo>
                  <a:lnTo>
                    <a:pt x="2806" y="1814"/>
                  </a:lnTo>
                  <a:lnTo>
                    <a:pt x="2948" y="1782"/>
                  </a:lnTo>
                  <a:lnTo>
                    <a:pt x="3084" y="1746"/>
                  </a:lnTo>
                  <a:lnTo>
                    <a:pt x="3212" y="1706"/>
                  </a:lnTo>
                  <a:lnTo>
                    <a:pt x="3334" y="1660"/>
                  </a:lnTo>
                  <a:lnTo>
                    <a:pt x="3448" y="1612"/>
                  </a:lnTo>
                  <a:lnTo>
                    <a:pt x="3554" y="1558"/>
                  </a:lnTo>
                  <a:lnTo>
                    <a:pt x="3650" y="1502"/>
                  </a:lnTo>
                  <a:lnTo>
                    <a:pt x="3738" y="1442"/>
                  </a:lnTo>
                  <a:lnTo>
                    <a:pt x="3814" y="1378"/>
                  </a:lnTo>
                  <a:lnTo>
                    <a:pt x="3882" y="1312"/>
                  </a:lnTo>
                  <a:lnTo>
                    <a:pt x="3938" y="1242"/>
                  </a:lnTo>
                  <a:lnTo>
                    <a:pt x="3982" y="1170"/>
                  </a:lnTo>
                  <a:lnTo>
                    <a:pt x="4014" y="1098"/>
                  </a:lnTo>
                  <a:lnTo>
                    <a:pt x="4034" y="1022"/>
                  </a:lnTo>
                  <a:lnTo>
                    <a:pt x="4040" y="944"/>
                  </a:lnTo>
                  <a:lnTo>
                    <a:pt x="4034" y="866"/>
                  </a:lnTo>
                  <a:lnTo>
                    <a:pt x="4014" y="790"/>
                  </a:lnTo>
                  <a:lnTo>
                    <a:pt x="3982" y="718"/>
                  </a:lnTo>
                  <a:lnTo>
                    <a:pt x="3938" y="646"/>
                  </a:lnTo>
                  <a:lnTo>
                    <a:pt x="3882" y="576"/>
                  </a:lnTo>
                  <a:lnTo>
                    <a:pt x="3814" y="510"/>
                  </a:lnTo>
                  <a:lnTo>
                    <a:pt x="3738" y="446"/>
                  </a:lnTo>
                  <a:lnTo>
                    <a:pt x="3650" y="386"/>
                  </a:lnTo>
                  <a:lnTo>
                    <a:pt x="3554" y="330"/>
                  </a:lnTo>
                  <a:lnTo>
                    <a:pt x="3448" y="276"/>
                  </a:lnTo>
                  <a:lnTo>
                    <a:pt x="3334" y="228"/>
                  </a:lnTo>
                  <a:lnTo>
                    <a:pt x="3212" y="182"/>
                  </a:lnTo>
                  <a:lnTo>
                    <a:pt x="3084" y="142"/>
                  </a:lnTo>
                  <a:lnTo>
                    <a:pt x="2948" y="106"/>
                  </a:lnTo>
                  <a:lnTo>
                    <a:pt x="2806" y="74"/>
                  </a:lnTo>
                  <a:lnTo>
                    <a:pt x="2658" y="48"/>
                  </a:lnTo>
                  <a:lnTo>
                    <a:pt x="2506" y="28"/>
                  </a:lnTo>
                  <a:lnTo>
                    <a:pt x="2348" y="12"/>
                  </a:lnTo>
                  <a:lnTo>
                    <a:pt x="2186" y="4"/>
                  </a:lnTo>
                  <a:lnTo>
                    <a:pt x="2020" y="0"/>
                  </a:lnTo>
                  <a:close/>
                  <a:moveTo>
                    <a:pt x="1922" y="1748"/>
                  </a:moveTo>
                  <a:lnTo>
                    <a:pt x="1762" y="1746"/>
                  </a:lnTo>
                  <a:lnTo>
                    <a:pt x="1606" y="1736"/>
                  </a:lnTo>
                  <a:lnTo>
                    <a:pt x="1454" y="1722"/>
                  </a:lnTo>
                  <a:lnTo>
                    <a:pt x="1306" y="1702"/>
                  </a:lnTo>
                  <a:lnTo>
                    <a:pt x="1164" y="1678"/>
                  </a:lnTo>
                  <a:lnTo>
                    <a:pt x="1028" y="1648"/>
                  </a:lnTo>
                  <a:lnTo>
                    <a:pt x="898" y="1614"/>
                  </a:lnTo>
                  <a:lnTo>
                    <a:pt x="776" y="1576"/>
                  </a:lnTo>
                  <a:lnTo>
                    <a:pt x="662" y="1532"/>
                  </a:lnTo>
                  <a:lnTo>
                    <a:pt x="554" y="1486"/>
                  </a:lnTo>
                  <a:lnTo>
                    <a:pt x="458" y="1436"/>
                  </a:lnTo>
                  <a:lnTo>
                    <a:pt x="370" y="1382"/>
                  </a:lnTo>
                  <a:lnTo>
                    <a:pt x="292" y="1326"/>
                  </a:lnTo>
                  <a:lnTo>
                    <a:pt x="224" y="1266"/>
                  </a:lnTo>
                  <a:lnTo>
                    <a:pt x="166" y="1204"/>
                  </a:lnTo>
                  <a:lnTo>
                    <a:pt x="122" y="1140"/>
                  </a:lnTo>
                  <a:lnTo>
                    <a:pt x="88" y="1074"/>
                  </a:lnTo>
                  <a:lnTo>
                    <a:pt x="68" y="1004"/>
                  </a:lnTo>
                  <a:lnTo>
                    <a:pt x="62" y="934"/>
                  </a:lnTo>
                  <a:lnTo>
                    <a:pt x="68" y="864"/>
                  </a:lnTo>
                  <a:lnTo>
                    <a:pt x="88" y="796"/>
                  </a:lnTo>
                  <a:lnTo>
                    <a:pt x="122" y="730"/>
                  </a:lnTo>
                  <a:lnTo>
                    <a:pt x="166" y="664"/>
                  </a:lnTo>
                  <a:lnTo>
                    <a:pt x="224" y="602"/>
                  </a:lnTo>
                  <a:lnTo>
                    <a:pt x="292" y="544"/>
                  </a:lnTo>
                  <a:lnTo>
                    <a:pt x="370" y="486"/>
                  </a:lnTo>
                  <a:lnTo>
                    <a:pt x="458" y="434"/>
                  </a:lnTo>
                  <a:lnTo>
                    <a:pt x="554" y="382"/>
                  </a:lnTo>
                  <a:lnTo>
                    <a:pt x="662" y="336"/>
                  </a:lnTo>
                  <a:lnTo>
                    <a:pt x="776" y="294"/>
                  </a:lnTo>
                  <a:lnTo>
                    <a:pt x="898" y="256"/>
                  </a:lnTo>
                  <a:lnTo>
                    <a:pt x="1028" y="222"/>
                  </a:lnTo>
                  <a:lnTo>
                    <a:pt x="1164" y="192"/>
                  </a:lnTo>
                  <a:lnTo>
                    <a:pt x="1306" y="166"/>
                  </a:lnTo>
                  <a:lnTo>
                    <a:pt x="1454" y="148"/>
                  </a:lnTo>
                  <a:lnTo>
                    <a:pt x="1606" y="132"/>
                  </a:lnTo>
                  <a:lnTo>
                    <a:pt x="1762" y="124"/>
                  </a:lnTo>
                  <a:lnTo>
                    <a:pt x="1922" y="120"/>
                  </a:lnTo>
                  <a:lnTo>
                    <a:pt x="2084" y="124"/>
                  </a:lnTo>
                  <a:lnTo>
                    <a:pt x="2240" y="132"/>
                  </a:lnTo>
                  <a:lnTo>
                    <a:pt x="2392" y="148"/>
                  </a:lnTo>
                  <a:lnTo>
                    <a:pt x="2540" y="166"/>
                  </a:lnTo>
                  <a:lnTo>
                    <a:pt x="2682" y="192"/>
                  </a:lnTo>
                  <a:lnTo>
                    <a:pt x="2818" y="222"/>
                  </a:lnTo>
                  <a:lnTo>
                    <a:pt x="2948" y="256"/>
                  </a:lnTo>
                  <a:lnTo>
                    <a:pt x="3070" y="294"/>
                  </a:lnTo>
                  <a:lnTo>
                    <a:pt x="3184" y="336"/>
                  </a:lnTo>
                  <a:lnTo>
                    <a:pt x="3292" y="382"/>
                  </a:lnTo>
                  <a:lnTo>
                    <a:pt x="3388" y="434"/>
                  </a:lnTo>
                  <a:lnTo>
                    <a:pt x="3476" y="486"/>
                  </a:lnTo>
                  <a:lnTo>
                    <a:pt x="3554" y="544"/>
                  </a:lnTo>
                  <a:lnTo>
                    <a:pt x="3622" y="602"/>
                  </a:lnTo>
                  <a:lnTo>
                    <a:pt x="3680" y="664"/>
                  </a:lnTo>
                  <a:lnTo>
                    <a:pt x="3724" y="730"/>
                  </a:lnTo>
                  <a:lnTo>
                    <a:pt x="3758" y="796"/>
                  </a:lnTo>
                  <a:lnTo>
                    <a:pt x="3778" y="864"/>
                  </a:lnTo>
                  <a:lnTo>
                    <a:pt x="3784" y="934"/>
                  </a:lnTo>
                  <a:lnTo>
                    <a:pt x="3778" y="1004"/>
                  </a:lnTo>
                  <a:lnTo>
                    <a:pt x="3758" y="1074"/>
                  </a:lnTo>
                  <a:lnTo>
                    <a:pt x="3724" y="1140"/>
                  </a:lnTo>
                  <a:lnTo>
                    <a:pt x="3680" y="1204"/>
                  </a:lnTo>
                  <a:lnTo>
                    <a:pt x="3622" y="1266"/>
                  </a:lnTo>
                  <a:lnTo>
                    <a:pt x="3554" y="1326"/>
                  </a:lnTo>
                  <a:lnTo>
                    <a:pt x="3476" y="1382"/>
                  </a:lnTo>
                  <a:lnTo>
                    <a:pt x="3388" y="1436"/>
                  </a:lnTo>
                  <a:lnTo>
                    <a:pt x="3292" y="1486"/>
                  </a:lnTo>
                  <a:lnTo>
                    <a:pt x="3184" y="1532"/>
                  </a:lnTo>
                  <a:lnTo>
                    <a:pt x="3070" y="1576"/>
                  </a:lnTo>
                  <a:lnTo>
                    <a:pt x="2948" y="1614"/>
                  </a:lnTo>
                  <a:lnTo>
                    <a:pt x="2818" y="1648"/>
                  </a:lnTo>
                  <a:lnTo>
                    <a:pt x="2682" y="1678"/>
                  </a:lnTo>
                  <a:lnTo>
                    <a:pt x="2540" y="1702"/>
                  </a:lnTo>
                  <a:lnTo>
                    <a:pt x="2392" y="1722"/>
                  </a:lnTo>
                  <a:lnTo>
                    <a:pt x="2240" y="1736"/>
                  </a:lnTo>
                  <a:lnTo>
                    <a:pt x="2084" y="1746"/>
                  </a:lnTo>
                  <a:lnTo>
                    <a:pt x="1922" y="1748"/>
                  </a:lnTo>
                  <a:close/>
                </a:path>
              </a:pathLst>
            </a:custGeom>
            <a:gradFill rotWithShape="1">
              <a:gsLst>
                <a:gs pos="0">
                  <a:schemeClr val="accent2">
                    <a:gamma/>
                    <a:tint val="9412"/>
                    <a:invGamma/>
                  </a:schemeClr>
                </a:gs>
                <a:gs pos="100000">
                  <a:schemeClr val="accent2"/>
                </a:gs>
              </a:gsLst>
              <a:lin ang="0" scaled="1"/>
            </a:gradFill>
            <a:ln w="0">
              <a:noFill/>
              <a:round/>
              <a:headEnd/>
              <a:tailEnd/>
            </a:ln>
          </p:spPr>
          <p:txBody>
            <a:bodyPr/>
            <a:lstStyle/>
            <a:p>
              <a:pPr>
                <a:defRPr/>
              </a:pPr>
              <a:endParaRPr lang="es-ES"/>
            </a:p>
          </p:txBody>
        </p:sp>
        <p:sp>
          <p:nvSpPr>
            <p:cNvPr id="130053" name="Oval 5"/>
            <p:cNvSpPr>
              <a:spLocks noChangeArrowheads="1"/>
            </p:cNvSpPr>
            <p:nvPr/>
          </p:nvSpPr>
          <p:spPr bwMode="gray">
            <a:xfrm>
              <a:off x="2400" y="912"/>
              <a:ext cx="809" cy="803"/>
            </a:xfrm>
            <a:prstGeom prst="ellipse">
              <a:avLst/>
            </a:prstGeom>
            <a:gradFill rotWithShape="1">
              <a:gsLst>
                <a:gs pos="0">
                  <a:schemeClr val="hlink">
                    <a:gamma/>
                    <a:tint val="24314"/>
                    <a:invGamma/>
                  </a:schemeClr>
                </a:gs>
                <a:gs pos="100000">
                  <a:schemeClr val="hlink"/>
                </a:gs>
              </a:gsLst>
              <a:path path="shape">
                <a:fillToRect l="50000" t="50000" r="50000" b="50000"/>
              </a:path>
            </a:gradFill>
            <a:ln w="9525">
              <a:noFill/>
              <a:round/>
              <a:headEnd/>
              <a:tailEnd/>
            </a:ln>
            <a:effectLst>
              <a:prstShdw prst="shdw12" dist="76200" dir="10800000">
                <a:srgbClr val="001D3A">
                  <a:alpha val="50000"/>
                </a:srgbClr>
              </a:prstShdw>
            </a:effectLst>
          </p:spPr>
          <p:txBody>
            <a:bodyPr wrap="none" anchor="ctr"/>
            <a:lstStyle/>
            <a:p>
              <a:pPr>
                <a:defRPr/>
              </a:pPr>
              <a:endParaRPr lang="es-ES"/>
            </a:p>
          </p:txBody>
        </p:sp>
        <p:sp>
          <p:nvSpPr>
            <p:cNvPr id="130054" name="Oval 6"/>
            <p:cNvSpPr>
              <a:spLocks noChangeArrowheads="1"/>
            </p:cNvSpPr>
            <p:nvPr/>
          </p:nvSpPr>
          <p:spPr bwMode="gray">
            <a:xfrm>
              <a:off x="816" y="1872"/>
              <a:ext cx="809" cy="803"/>
            </a:xfrm>
            <a:prstGeom prst="ellipse">
              <a:avLst/>
            </a:prstGeom>
            <a:gradFill rotWithShape="1">
              <a:gsLst>
                <a:gs pos="0">
                  <a:schemeClr val="accent1">
                    <a:gamma/>
                    <a:tint val="36471"/>
                    <a:invGamma/>
                  </a:schemeClr>
                </a:gs>
                <a:gs pos="100000">
                  <a:schemeClr val="accent1"/>
                </a:gs>
              </a:gsLst>
              <a:path path="shape">
                <a:fillToRect l="50000" t="50000" r="50000" b="50000"/>
              </a:path>
            </a:gradFill>
            <a:ln w="9525">
              <a:noFill/>
              <a:round/>
              <a:headEnd/>
              <a:tailEnd/>
            </a:ln>
            <a:effectLst>
              <a:prstShdw prst="shdw12" dist="76200" dir="10800000">
                <a:srgbClr val="001D3A">
                  <a:alpha val="50000"/>
                </a:srgbClr>
              </a:prstShdw>
            </a:effectLst>
          </p:spPr>
          <p:txBody>
            <a:bodyPr wrap="none" anchor="ctr"/>
            <a:lstStyle/>
            <a:p>
              <a:pPr>
                <a:defRPr/>
              </a:pPr>
              <a:endParaRPr lang="es-ES"/>
            </a:p>
          </p:txBody>
        </p:sp>
        <p:sp>
          <p:nvSpPr>
            <p:cNvPr id="130055" name="Oval 7"/>
            <p:cNvSpPr>
              <a:spLocks noChangeArrowheads="1"/>
            </p:cNvSpPr>
            <p:nvPr/>
          </p:nvSpPr>
          <p:spPr bwMode="gray">
            <a:xfrm>
              <a:off x="1372" y="2941"/>
              <a:ext cx="808" cy="803"/>
            </a:xfrm>
            <a:prstGeom prst="ellipse">
              <a:avLst/>
            </a:prstGeom>
            <a:gradFill rotWithShape="1">
              <a:gsLst>
                <a:gs pos="0">
                  <a:schemeClr val="accent2">
                    <a:gamma/>
                    <a:tint val="24314"/>
                    <a:invGamma/>
                  </a:schemeClr>
                </a:gs>
                <a:gs pos="100000">
                  <a:schemeClr val="accent2"/>
                </a:gs>
              </a:gsLst>
              <a:path path="shape">
                <a:fillToRect l="50000" t="50000" r="50000" b="50000"/>
              </a:path>
            </a:gradFill>
            <a:ln w="9525">
              <a:noFill/>
              <a:round/>
              <a:headEnd/>
              <a:tailEnd/>
            </a:ln>
            <a:effectLst>
              <a:prstShdw prst="shdw12" dist="76200" dir="10800000">
                <a:srgbClr val="001D3A">
                  <a:alpha val="50000"/>
                </a:srgbClr>
              </a:prstShdw>
            </a:effectLst>
          </p:spPr>
          <p:txBody>
            <a:bodyPr wrap="none" anchor="ctr"/>
            <a:lstStyle/>
            <a:p>
              <a:pPr>
                <a:defRPr/>
              </a:pPr>
              <a:endParaRPr lang="es-ES"/>
            </a:p>
          </p:txBody>
        </p:sp>
        <p:sp>
          <p:nvSpPr>
            <p:cNvPr id="130056" name="Oval 8"/>
            <p:cNvSpPr>
              <a:spLocks noChangeArrowheads="1"/>
            </p:cNvSpPr>
            <p:nvPr/>
          </p:nvSpPr>
          <p:spPr bwMode="gray">
            <a:xfrm>
              <a:off x="3120" y="2544"/>
              <a:ext cx="809" cy="803"/>
            </a:xfrm>
            <a:prstGeom prst="ellipse">
              <a:avLst/>
            </a:prstGeom>
            <a:gradFill rotWithShape="1">
              <a:gsLst>
                <a:gs pos="0">
                  <a:schemeClr val="tx2"/>
                </a:gs>
                <a:gs pos="100000">
                  <a:schemeClr val="tx2">
                    <a:gamma/>
                    <a:shade val="66667"/>
                    <a:invGamma/>
                  </a:schemeClr>
                </a:gs>
              </a:gsLst>
              <a:path path="shape">
                <a:fillToRect l="50000" t="50000" r="50000" b="50000"/>
              </a:path>
            </a:gradFill>
            <a:ln w="9525">
              <a:noFill/>
              <a:round/>
              <a:headEnd/>
              <a:tailEnd/>
            </a:ln>
            <a:effectLst>
              <a:prstShdw prst="shdw12" dist="76200" dir="10800000">
                <a:srgbClr val="001D3A">
                  <a:alpha val="50000"/>
                </a:srgbClr>
              </a:prstShdw>
            </a:effectLst>
          </p:spPr>
          <p:txBody>
            <a:bodyPr wrap="none" anchor="ctr"/>
            <a:lstStyle/>
            <a:p>
              <a:pPr>
                <a:defRPr/>
              </a:pPr>
              <a:endParaRPr lang="es-ES"/>
            </a:p>
          </p:txBody>
        </p:sp>
        <p:sp>
          <p:nvSpPr>
            <p:cNvPr id="130057" name="Oval 9"/>
            <p:cNvSpPr>
              <a:spLocks noChangeArrowheads="1"/>
            </p:cNvSpPr>
            <p:nvPr/>
          </p:nvSpPr>
          <p:spPr bwMode="gray">
            <a:xfrm>
              <a:off x="4272" y="1056"/>
              <a:ext cx="764" cy="803"/>
            </a:xfrm>
            <a:prstGeom prst="ellipse">
              <a:avLst/>
            </a:prstGeom>
            <a:gradFill rotWithShape="1">
              <a:gsLst>
                <a:gs pos="0">
                  <a:schemeClr val="folHlink">
                    <a:gamma/>
                    <a:tint val="24314"/>
                    <a:invGamma/>
                  </a:schemeClr>
                </a:gs>
                <a:gs pos="100000">
                  <a:schemeClr val="folHlink"/>
                </a:gs>
              </a:gsLst>
              <a:path path="shape">
                <a:fillToRect l="50000" t="50000" r="50000" b="50000"/>
              </a:path>
            </a:gradFill>
            <a:ln w="9525">
              <a:noFill/>
              <a:round/>
              <a:headEnd/>
              <a:tailEnd/>
            </a:ln>
            <a:effectLst>
              <a:prstShdw prst="shdw12" dist="76200" dir="10800000">
                <a:srgbClr val="001D3A">
                  <a:alpha val="50000"/>
                </a:srgbClr>
              </a:prstShdw>
            </a:effectLst>
          </p:spPr>
          <p:txBody>
            <a:bodyPr wrap="none" anchor="ctr"/>
            <a:lstStyle/>
            <a:p>
              <a:pPr>
                <a:defRPr/>
              </a:pPr>
              <a:endParaRPr lang="es-ES"/>
            </a:p>
          </p:txBody>
        </p:sp>
      </p:grpSp>
      <p:sp>
        <p:nvSpPr>
          <p:cNvPr id="130058" name="Text Box 10"/>
          <p:cNvSpPr txBox="1">
            <a:spLocks noChangeArrowheads="1"/>
          </p:cNvSpPr>
          <p:nvPr/>
        </p:nvSpPr>
        <p:spPr bwMode="auto">
          <a:xfrm>
            <a:off x="3021659" y="3110717"/>
            <a:ext cx="3941116" cy="646331"/>
          </a:xfrm>
          <a:prstGeom prst="rect">
            <a:avLst/>
          </a:prstGeom>
          <a:noFill/>
          <a:ln w="9525">
            <a:noFill/>
            <a:miter lim="800000"/>
            <a:headEnd/>
            <a:tailEnd/>
          </a:ln>
          <a:effectLst>
            <a:outerShdw dist="35921" dir="2700000" algn="ctr" rotWithShape="0">
              <a:srgbClr val="000000"/>
            </a:outerShdw>
          </a:effec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s-PE" altLang="es-ES" sz="3600" b="1" u="sng" dirty="0">
                <a:solidFill>
                  <a:srgbClr val="FFFF00"/>
                </a:solidFill>
              </a:rPr>
              <a:t>IIS </a:t>
            </a:r>
            <a:r>
              <a:rPr lang="es-PE" altLang="es-ES" sz="3600" b="1" u="sng" dirty="0" smtClean="0">
                <a:solidFill>
                  <a:srgbClr val="FFFF00"/>
                </a:solidFill>
              </a:rPr>
              <a:t>7.0+DNS+FTP</a:t>
            </a:r>
            <a:endParaRPr lang="es-ES" altLang="es-ES" sz="3600" b="1" u="sng" dirty="0">
              <a:solidFill>
                <a:srgbClr val="FFFF00"/>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descr="Microsoft logo and tagline"/>
          <p:cNvPicPr>
            <a:picLocks noChangeAspect="1" noChangeArrowheads="1"/>
          </p:cNvPicPr>
          <p:nvPr/>
        </p:nvPicPr>
        <p:blipFill>
          <a:blip r:embed="rId4">
            <a:lum bright="50000"/>
            <a:extLst>
              <a:ext uri="{28A0092B-C50C-407E-A947-70E740481C1C}">
                <a14:useLocalDpi xmlns:a14="http://schemas.microsoft.com/office/drawing/2010/main" val="0"/>
              </a:ext>
            </a:extLst>
          </a:blip>
          <a:srcRect/>
          <a:stretch>
            <a:fillRect/>
          </a:stretch>
        </p:blipFill>
        <p:spPr bwMode="black">
          <a:xfrm>
            <a:off x="1598613" y="2516188"/>
            <a:ext cx="5913437"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Text Box 3"/>
          <p:cNvSpPr txBox="1">
            <a:spLocks noChangeArrowheads="1"/>
          </p:cNvSpPr>
          <p:nvPr/>
        </p:nvSpPr>
        <p:spPr bwMode="auto">
          <a:xfrm>
            <a:off x="312738" y="6091238"/>
            <a:ext cx="8532812"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s-ES" sz="700">
                <a:cs typeface="Arial" panose="020B0604020202020204" pitchFamily="34" charset="0"/>
              </a:rPr>
              <a:t>© 2006 Microsoft Corporation. All rights reserved. Microsoft, Windows, Windows Vista and other product names are or may be registered trademarks and/or trademarks in the U.S. and/or other countries.</a:t>
            </a:r>
          </a:p>
          <a:p>
            <a:pPr algn="ctr"/>
            <a:r>
              <a:rPr lang="en-US" altLang="es-ES" sz="700">
                <a:cs typeface="Arial" panose="020B0604020202020204"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tLang="es-ES" sz="700">
                <a:cs typeface="Arial" panose="020B0604020202020204" pitchFamily="34" charset="0"/>
              </a:rPr>
            </a:br>
            <a:r>
              <a:rPr lang="en-US" altLang="es-ES" sz="700">
                <a:cs typeface="Arial" panose="020B0604020202020204" pitchFamily="34" charset="0"/>
              </a:rPr>
              <a:t>MICROSOFT MAKES NO WARRANTIES, EXPRESS, IMPLIED OR STATUTORY, AS TO THE INFORMATION IN THIS PRESENTATION.</a:t>
            </a:r>
          </a:p>
        </p:txBody>
      </p:sp>
    </p:spTree>
  </p:cSld>
  <p:clrMapOvr>
    <a:overrideClrMapping bg1="dk2" tx1="lt1" bg2="dk1"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457200" y="115888"/>
            <a:ext cx="8229600" cy="792162"/>
          </a:xfrm>
        </p:spPr>
        <p:txBody>
          <a:bodyPr/>
          <a:lstStyle/>
          <a:p>
            <a:pPr>
              <a:defRPr/>
            </a:pPr>
            <a:r>
              <a:rPr lang="es-ES" kern="0" dirty="0" smtClean="0">
                <a:solidFill>
                  <a:srgbClr val="FFFF99"/>
                </a:solidFill>
                <a:latin typeface="+mj-lt"/>
              </a:rPr>
              <a:t>Configuración del Servidor</a:t>
            </a:r>
            <a:endParaRPr lang="en-US" kern="0" dirty="0">
              <a:solidFill>
                <a:srgbClr val="FFFF99"/>
              </a:solidFill>
              <a:latin typeface="+mj-lt"/>
            </a:endParaRPr>
          </a:p>
        </p:txBody>
      </p:sp>
      <p:sp>
        <p:nvSpPr>
          <p:cNvPr id="179203" name="179202 Forma"/>
          <p:cNvSpPr>
            <a:spLocks noGrp="1" noChangeArrowheads="1"/>
          </p:cNvSpPr>
          <p:nvPr>
            <p:ph type="body" idx="4294967295"/>
          </p:nvPr>
        </p:nvSpPr>
        <p:spPr>
          <a:xfrm>
            <a:off x="457200" y="1484313"/>
            <a:ext cx="8435280" cy="864567"/>
          </a:xfrm>
        </p:spPr>
        <p:txBody>
          <a:bodyPr/>
          <a:lstStyle/>
          <a:p>
            <a:r>
              <a:rPr lang="es-MX" sz="2400" dirty="0"/>
              <a:t>Para simplificar la configuración inicial, vamos a deshabilitar nuestro Firewall:</a:t>
            </a:r>
            <a:endParaRPr lang="es-ES" sz="2400" dirty="0"/>
          </a:p>
        </p:txBody>
      </p:sp>
      <p:pic>
        <p:nvPicPr>
          <p:cNvPr id="2050" name="Picture 2" descr="http://www.tectimes.net/wp-content/uploads/2012/12/123012_2347_TUTORIALCon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348880"/>
            <a:ext cx="6191250" cy="4076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3864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Rectangle 10649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513" y="2997200"/>
            <a:ext cx="4681537"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overrideClrMapping bg1="dk2" tx1="lt1" bg2="dk1"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457200" y="115888"/>
            <a:ext cx="8229600" cy="792162"/>
          </a:xfrm>
        </p:spPr>
        <p:txBody>
          <a:bodyPr/>
          <a:lstStyle/>
          <a:p>
            <a:pPr>
              <a:defRPr/>
            </a:pPr>
            <a:r>
              <a:rPr lang="es-ES" kern="0" dirty="0" smtClean="0">
                <a:solidFill>
                  <a:srgbClr val="FFFF99"/>
                </a:solidFill>
                <a:latin typeface="+mj-lt"/>
              </a:rPr>
              <a:t>Configuración del Servidor</a:t>
            </a:r>
            <a:endParaRPr lang="en-US" kern="0" dirty="0">
              <a:solidFill>
                <a:srgbClr val="FFFF99"/>
              </a:solidFill>
              <a:latin typeface="+mj-lt"/>
            </a:endParaRPr>
          </a:p>
        </p:txBody>
      </p:sp>
      <p:sp>
        <p:nvSpPr>
          <p:cNvPr id="179203" name="179202 Forma"/>
          <p:cNvSpPr>
            <a:spLocks noGrp="1" noChangeArrowheads="1"/>
          </p:cNvSpPr>
          <p:nvPr>
            <p:ph type="body" idx="4294967295"/>
          </p:nvPr>
        </p:nvSpPr>
        <p:spPr>
          <a:xfrm>
            <a:off x="385192" y="908050"/>
            <a:ext cx="8579296" cy="1800870"/>
          </a:xfrm>
        </p:spPr>
        <p:txBody>
          <a:bodyPr/>
          <a:lstStyle/>
          <a:p>
            <a:pPr algn="just">
              <a:lnSpc>
                <a:spcPct val="80000"/>
              </a:lnSpc>
              <a:spcBef>
                <a:spcPct val="50000"/>
              </a:spcBef>
            </a:pPr>
            <a:r>
              <a:rPr lang="es-MX" sz="2400" dirty="0" smtClean="0"/>
              <a:t>Realizar </a:t>
            </a:r>
            <a:r>
              <a:rPr lang="es-MX" sz="2400" dirty="0"/>
              <a:t>la instalación del rol IIS 7.5 sobre nuestro Windows Server 2008 R2. </a:t>
            </a:r>
            <a:endParaRPr lang="es-MX" sz="2400" dirty="0" smtClean="0"/>
          </a:p>
          <a:p>
            <a:pPr lvl="0"/>
            <a:r>
              <a:rPr lang="en-US" sz="2400" dirty="0"/>
              <a:t>Mediante “</a:t>
            </a:r>
            <a:r>
              <a:rPr lang="en-US" sz="2400" dirty="0">
                <a:solidFill>
                  <a:srgbClr val="FFFF00"/>
                </a:solidFill>
              </a:rPr>
              <a:t>Add or Remove Roles” de Windows Server</a:t>
            </a:r>
            <a:r>
              <a:rPr lang="en-US" sz="2400" dirty="0"/>
              <a:t>.</a:t>
            </a:r>
            <a:endParaRPr lang="es-ES" sz="2400" dirty="0"/>
          </a:p>
          <a:p>
            <a:pPr algn="just">
              <a:lnSpc>
                <a:spcPct val="80000"/>
              </a:lnSpc>
              <a:spcBef>
                <a:spcPct val="50000"/>
              </a:spcBef>
            </a:pPr>
            <a:endParaRPr lang="es-ES" altLang="es-ES" sz="2400" dirty="0"/>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172" y="2132856"/>
            <a:ext cx="8141335" cy="4102781"/>
          </a:xfrm>
          <a:prstGeom prst="rect">
            <a:avLst/>
          </a:prstGeom>
        </p:spPr>
      </p:pic>
    </p:spTree>
    <p:extLst>
      <p:ext uri="{BB962C8B-B14F-4D97-AF65-F5344CB8AC3E}">
        <p14:creationId xmlns:p14="http://schemas.microsoft.com/office/powerpoint/2010/main" val="36344799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920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457200" y="115888"/>
            <a:ext cx="8229600" cy="792162"/>
          </a:xfrm>
        </p:spPr>
        <p:txBody>
          <a:bodyPr/>
          <a:lstStyle/>
          <a:p>
            <a:pPr>
              <a:defRPr/>
            </a:pPr>
            <a:r>
              <a:rPr lang="es-ES" kern="0" dirty="0" smtClean="0">
                <a:solidFill>
                  <a:srgbClr val="FFFF99"/>
                </a:solidFill>
                <a:latin typeface="+mj-lt"/>
              </a:rPr>
              <a:t>Configuración del Servidor</a:t>
            </a:r>
            <a:endParaRPr lang="en-US" kern="0" dirty="0">
              <a:solidFill>
                <a:srgbClr val="FFFF99"/>
              </a:solidFill>
              <a:latin typeface="+mj-lt"/>
            </a:endParaRPr>
          </a:p>
        </p:txBody>
      </p:sp>
      <p:sp>
        <p:nvSpPr>
          <p:cNvPr id="179203" name="179202 Forma"/>
          <p:cNvSpPr>
            <a:spLocks noGrp="1" noChangeArrowheads="1"/>
          </p:cNvSpPr>
          <p:nvPr>
            <p:ph type="body" idx="4294967295"/>
          </p:nvPr>
        </p:nvSpPr>
        <p:spPr>
          <a:xfrm>
            <a:off x="457200" y="932524"/>
            <a:ext cx="8362950" cy="360511"/>
          </a:xfrm>
        </p:spPr>
        <p:txBody>
          <a:bodyPr/>
          <a:lstStyle/>
          <a:p>
            <a:pPr algn="just">
              <a:lnSpc>
                <a:spcPct val="80000"/>
              </a:lnSpc>
              <a:spcBef>
                <a:spcPct val="50000"/>
              </a:spcBef>
            </a:pPr>
            <a:r>
              <a:rPr lang="es-PE" altLang="es-ES" sz="2400" dirty="0" smtClean="0"/>
              <a:t>Lista de servicios a  elegir (Primera Parte)</a:t>
            </a:r>
            <a:endParaRPr lang="es-ES" altLang="es-ES" sz="2400" dirty="0"/>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9143" y="1317509"/>
            <a:ext cx="6685714" cy="4914286"/>
          </a:xfrm>
          <a:prstGeom prst="rect">
            <a:avLst/>
          </a:prstGeom>
        </p:spPr>
      </p:pic>
    </p:spTree>
    <p:extLst>
      <p:ext uri="{BB962C8B-B14F-4D97-AF65-F5344CB8AC3E}">
        <p14:creationId xmlns:p14="http://schemas.microsoft.com/office/powerpoint/2010/main" val="264860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457200" y="115888"/>
            <a:ext cx="8229600" cy="792162"/>
          </a:xfrm>
        </p:spPr>
        <p:txBody>
          <a:bodyPr/>
          <a:lstStyle/>
          <a:p>
            <a:pPr>
              <a:defRPr/>
            </a:pPr>
            <a:r>
              <a:rPr lang="es-ES" kern="0" dirty="0" smtClean="0">
                <a:solidFill>
                  <a:srgbClr val="FFFF99"/>
                </a:solidFill>
                <a:latin typeface="+mj-lt"/>
              </a:rPr>
              <a:t>Configuración del Servidor</a:t>
            </a:r>
            <a:endParaRPr lang="en-US" kern="0" dirty="0">
              <a:solidFill>
                <a:srgbClr val="FFFF99"/>
              </a:solidFill>
              <a:latin typeface="+mj-lt"/>
            </a:endParaRPr>
          </a:p>
        </p:txBody>
      </p:sp>
      <p:sp>
        <p:nvSpPr>
          <p:cNvPr id="179203" name="179202 Forma"/>
          <p:cNvSpPr>
            <a:spLocks noGrp="1" noChangeArrowheads="1"/>
          </p:cNvSpPr>
          <p:nvPr>
            <p:ph type="body" idx="4294967295"/>
          </p:nvPr>
        </p:nvSpPr>
        <p:spPr>
          <a:xfrm>
            <a:off x="457200" y="932524"/>
            <a:ext cx="8362950" cy="360511"/>
          </a:xfrm>
        </p:spPr>
        <p:txBody>
          <a:bodyPr/>
          <a:lstStyle/>
          <a:p>
            <a:pPr algn="just">
              <a:lnSpc>
                <a:spcPct val="80000"/>
              </a:lnSpc>
              <a:spcBef>
                <a:spcPct val="50000"/>
              </a:spcBef>
            </a:pPr>
            <a:r>
              <a:rPr lang="es-PE" altLang="es-ES" sz="2400" dirty="0" smtClean="0"/>
              <a:t>Lista de servicios a  elegir (Segunda Parte)</a:t>
            </a:r>
            <a:endParaRPr lang="es-ES" altLang="es-ES" sz="2400" dirty="0"/>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666" y="1317509"/>
            <a:ext cx="6666667" cy="4914286"/>
          </a:xfrm>
          <a:prstGeom prst="rect">
            <a:avLst/>
          </a:prstGeom>
        </p:spPr>
      </p:pic>
    </p:spTree>
    <p:extLst>
      <p:ext uri="{BB962C8B-B14F-4D97-AF65-F5344CB8AC3E}">
        <p14:creationId xmlns:p14="http://schemas.microsoft.com/office/powerpoint/2010/main" val="38573240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457200" y="115888"/>
            <a:ext cx="8229600" cy="792162"/>
          </a:xfrm>
        </p:spPr>
        <p:txBody>
          <a:bodyPr/>
          <a:lstStyle/>
          <a:p>
            <a:pPr>
              <a:defRPr/>
            </a:pPr>
            <a:r>
              <a:rPr lang="es-ES" kern="0" dirty="0" smtClean="0">
                <a:solidFill>
                  <a:srgbClr val="FFFF99"/>
                </a:solidFill>
                <a:latin typeface="+mj-lt"/>
              </a:rPr>
              <a:t>Configuración del Servidor</a:t>
            </a:r>
            <a:endParaRPr lang="en-US" kern="0" dirty="0">
              <a:solidFill>
                <a:srgbClr val="FFFF99"/>
              </a:solidFill>
              <a:latin typeface="+mj-lt"/>
            </a:endParaRPr>
          </a:p>
        </p:txBody>
      </p:sp>
      <p:sp>
        <p:nvSpPr>
          <p:cNvPr id="179203" name="179202 Forma"/>
          <p:cNvSpPr>
            <a:spLocks noGrp="1" noChangeArrowheads="1"/>
          </p:cNvSpPr>
          <p:nvPr>
            <p:ph type="body" idx="4294967295"/>
          </p:nvPr>
        </p:nvSpPr>
        <p:spPr>
          <a:xfrm>
            <a:off x="457200" y="932524"/>
            <a:ext cx="8362950" cy="360511"/>
          </a:xfrm>
        </p:spPr>
        <p:txBody>
          <a:bodyPr/>
          <a:lstStyle/>
          <a:p>
            <a:pPr algn="just">
              <a:lnSpc>
                <a:spcPct val="80000"/>
              </a:lnSpc>
              <a:spcBef>
                <a:spcPct val="50000"/>
              </a:spcBef>
            </a:pPr>
            <a:r>
              <a:rPr lang="es-PE" altLang="es-ES" sz="2400" dirty="0" smtClean="0"/>
              <a:t>Lista de servicios a  elegir (Tercera Parte)</a:t>
            </a:r>
            <a:endParaRPr lang="es-ES" altLang="es-ES" sz="2400" dirty="0"/>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2476" y="1320010"/>
            <a:ext cx="6619048" cy="4857143"/>
          </a:xfrm>
          <a:prstGeom prst="rect">
            <a:avLst/>
          </a:prstGeom>
        </p:spPr>
      </p:pic>
    </p:spTree>
    <p:extLst>
      <p:ext uri="{BB962C8B-B14F-4D97-AF65-F5344CB8AC3E}">
        <p14:creationId xmlns:p14="http://schemas.microsoft.com/office/powerpoint/2010/main" val="31867291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sz="2800" kern="0" dirty="0" smtClean="0">
                <a:solidFill>
                  <a:srgbClr val="FFFF99"/>
                </a:solidFill>
                <a:latin typeface="+mj-lt"/>
              </a:rPr>
              <a:t>Configuración de Publicación de Carpetas</a:t>
            </a:r>
            <a:endParaRPr lang="en-US" sz="2800" kern="0" dirty="0">
              <a:solidFill>
                <a:srgbClr val="FFFF99"/>
              </a:solidFill>
              <a:latin typeface="+mj-lt"/>
            </a:endParaRPr>
          </a:p>
        </p:txBody>
      </p:sp>
      <p:sp>
        <p:nvSpPr>
          <p:cNvPr id="179203" name="179202 Forma"/>
          <p:cNvSpPr>
            <a:spLocks noGrp="1" noChangeArrowheads="1"/>
          </p:cNvSpPr>
          <p:nvPr>
            <p:ph type="body" idx="4294967295"/>
          </p:nvPr>
        </p:nvSpPr>
        <p:spPr>
          <a:xfrm>
            <a:off x="457200" y="1196752"/>
            <a:ext cx="8362950" cy="5328591"/>
          </a:xfrm>
        </p:spPr>
        <p:txBody>
          <a:bodyPr/>
          <a:lstStyle/>
          <a:p>
            <a:pPr algn="just">
              <a:lnSpc>
                <a:spcPct val="80000"/>
              </a:lnSpc>
              <a:spcBef>
                <a:spcPct val="50000"/>
              </a:spcBef>
            </a:pPr>
            <a:r>
              <a:rPr lang="es-MX" sz="2400" dirty="0" smtClean="0"/>
              <a:t>Se deberá configurar </a:t>
            </a:r>
            <a:r>
              <a:rPr lang="es-MX" sz="2400" dirty="0"/>
              <a:t>las carpetas donde publicaremos nuestra información de sitios web visible para todos</a:t>
            </a:r>
            <a:r>
              <a:rPr lang="es-MX" sz="2400" dirty="0" smtClean="0"/>
              <a:t>.</a:t>
            </a:r>
          </a:p>
          <a:p>
            <a:pPr algn="just">
              <a:lnSpc>
                <a:spcPct val="80000"/>
              </a:lnSpc>
              <a:spcBef>
                <a:spcPct val="50000"/>
              </a:spcBef>
            </a:pPr>
            <a:r>
              <a:rPr lang="es-MX" sz="2400" dirty="0" smtClean="0"/>
              <a:t>Se tendrá una estructura con lo siguiente:</a:t>
            </a:r>
          </a:p>
          <a:p>
            <a:pPr lvl="1" indent="-342900" algn="just">
              <a:lnSpc>
                <a:spcPct val="80000"/>
              </a:lnSpc>
              <a:spcBef>
                <a:spcPct val="50000"/>
              </a:spcBef>
            </a:pPr>
            <a:r>
              <a:rPr lang="es-MX" sz="2000" dirty="0" smtClean="0"/>
              <a:t>Estructura </a:t>
            </a:r>
            <a:r>
              <a:rPr lang="es-MX" sz="2000" dirty="0"/>
              <a:t>de carpetas ordenada y criteriosa que nos permite identificar rápidamente el sitio </a:t>
            </a:r>
            <a:r>
              <a:rPr lang="es-MX" sz="2000" dirty="0" smtClean="0"/>
              <a:t>web.</a:t>
            </a:r>
          </a:p>
          <a:p>
            <a:pPr lvl="1" indent="-342900" algn="just">
              <a:lnSpc>
                <a:spcPct val="80000"/>
              </a:lnSpc>
              <a:spcBef>
                <a:spcPct val="50000"/>
              </a:spcBef>
            </a:pPr>
            <a:r>
              <a:rPr lang="es-MX" sz="2000" dirty="0" smtClean="0"/>
              <a:t>Aplicar </a:t>
            </a:r>
            <a:r>
              <a:rPr lang="es-MX" sz="2000" dirty="0"/>
              <a:t>permisos solo a los recursos que debemos aplicar, evitando posibles problemas de </a:t>
            </a:r>
            <a:r>
              <a:rPr lang="es-MX" sz="2000" dirty="0" smtClean="0"/>
              <a:t>seguridad.</a:t>
            </a:r>
            <a:endParaRPr lang="es-MX" sz="2000" dirty="0"/>
          </a:p>
          <a:p>
            <a:r>
              <a:rPr lang="es-MX" sz="2400" dirty="0"/>
              <a:t>En base a estas condiciones, vamos a realizar la siguiente estructura de carpetas:</a:t>
            </a:r>
            <a:endParaRPr lang="es-ES" sz="2400" dirty="0"/>
          </a:p>
          <a:p>
            <a:pPr lvl="0"/>
            <a:r>
              <a:rPr lang="es-MX" sz="2400" dirty="0">
                <a:solidFill>
                  <a:srgbClr val="FFFF00"/>
                </a:solidFill>
              </a:rPr>
              <a:t>Nivel 1 -&gt; “Nombre de Cliente”</a:t>
            </a:r>
            <a:endParaRPr lang="es-ES" sz="2400" dirty="0">
              <a:solidFill>
                <a:srgbClr val="FFFF00"/>
              </a:solidFill>
            </a:endParaRPr>
          </a:p>
          <a:p>
            <a:pPr lvl="1"/>
            <a:r>
              <a:rPr lang="es-MX" sz="2400" dirty="0">
                <a:solidFill>
                  <a:srgbClr val="FFFF00"/>
                </a:solidFill>
              </a:rPr>
              <a:t>Nivel 2 -&gt; “Nombre de Sitio Web”</a:t>
            </a:r>
            <a:endParaRPr lang="es-ES" sz="2400" dirty="0">
              <a:solidFill>
                <a:srgbClr val="FFFF00"/>
              </a:solidFill>
            </a:endParaRPr>
          </a:p>
          <a:p>
            <a:pPr lvl="2"/>
            <a:r>
              <a:rPr lang="es-MX" dirty="0">
                <a:solidFill>
                  <a:srgbClr val="FFFF00"/>
                </a:solidFill>
              </a:rPr>
              <a:t>Nivel 3 -&gt; Carpeta de Publicación y </a:t>
            </a:r>
            <a:r>
              <a:rPr lang="es-MX" dirty="0" err="1">
                <a:solidFill>
                  <a:srgbClr val="FFFF00"/>
                </a:solidFill>
              </a:rPr>
              <a:t>Logs</a:t>
            </a:r>
            <a:r>
              <a:rPr lang="es-MX" dirty="0">
                <a:solidFill>
                  <a:srgbClr val="FFFF00"/>
                </a:solidFill>
              </a:rPr>
              <a:t>.</a:t>
            </a:r>
            <a:endParaRPr lang="es-ES" dirty="0">
              <a:solidFill>
                <a:srgbClr val="FFFF00"/>
              </a:solidFill>
            </a:endParaRPr>
          </a:p>
          <a:p>
            <a:pPr marL="400050" lvl="1" indent="0" algn="just">
              <a:lnSpc>
                <a:spcPct val="80000"/>
              </a:lnSpc>
              <a:spcBef>
                <a:spcPct val="50000"/>
              </a:spcBef>
              <a:buNone/>
            </a:pPr>
            <a:endParaRPr lang="es-MX" sz="2000" dirty="0" smtClean="0">
              <a:solidFill>
                <a:srgbClr val="FFFF00"/>
              </a:solidFill>
            </a:endParaRPr>
          </a:p>
        </p:txBody>
      </p:sp>
    </p:spTree>
    <p:extLst>
      <p:ext uri="{BB962C8B-B14F-4D97-AF65-F5344CB8AC3E}">
        <p14:creationId xmlns:p14="http://schemas.microsoft.com/office/powerpoint/2010/main" val="91625477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920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920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920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920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920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920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920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4"/>
          <p:cNvSpPr>
            <a:spLocks noGrp="1" noChangeArrowheads="1"/>
          </p:cNvSpPr>
          <p:nvPr>
            <p:ph type="title" idx="4294967295"/>
          </p:nvPr>
        </p:nvSpPr>
        <p:spPr>
          <a:xfrm>
            <a:off x="457200" y="115888"/>
            <a:ext cx="8229600" cy="792162"/>
          </a:xfrm>
        </p:spPr>
        <p:txBody>
          <a:bodyPr/>
          <a:lstStyle/>
          <a:p>
            <a:pPr>
              <a:defRPr/>
            </a:pPr>
            <a:r>
              <a:rPr lang="es-ES" kern="0">
                <a:solidFill>
                  <a:srgbClr val="FFFF99"/>
                </a:solidFill>
                <a:latin typeface="+mj-lt"/>
              </a:rPr>
              <a:t>Agenda</a:t>
            </a:r>
          </a:p>
        </p:txBody>
      </p:sp>
      <p:sp>
        <p:nvSpPr>
          <p:cNvPr id="13318" name="AutoShape 6"/>
          <p:cNvSpPr>
            <a:spLocks noChangeArrowheads="1"/>
          </p:cNvSpPr>
          <p:nvPr/>
        </p:nvSpPr>
        <p:spPr bwMode="gray">
          <a:xfrm>
            <a:off x="1828800" y="1196975"/>
            <a:ext cx="5410200" cy="457200"/>
          </a:xfrm>
          <a:prstGeom prst="roundRect">
            <a:avLst>
              <a:gd name="adj" fmla="val 49106"/>
            </a:avLst>
          </a:prstGeom>
          <a:gradFill rotWithShape="1">
            <a:gsLst>
              <a:gs pos="0">
                <a:schemeClr val="accent1">
                  <a:gamma/>
                  <a:shade val="46275"/>
                  <a:invGamma/>
                </a:schemeClr>
              </a:gs>
              <a:gs pos="50000">
                <a:schemeClr val="accent1"/>
              </a:gs>
              <a:gs pos="100000">
                <a:schemeClr val="accent1">
                  <a:gamma/>
                  <a:shade val="46275"/>
                  <a:invGamma/>
                </a:schemeClr>
              </a:gs>
            </a:gsLst>
            <a:lin ang="5400000" scaled="1"/>
          </a:gradFill>
          <a:ln w="28575">
            <a:solidFill>
              <a:schemeClr val="tx1"/>
            </a:solidFill>
            <a:round/>
            <a:headEnd/>
            <a:tailEnd/>
          </a:ln>
          <a:effectLst>
            <a:outerShdw dist="107763" dir="2700000" algn="ctr" rotWithShape="0">
              <a:srgbClr val="000000">
                <a:alpha val="50000"/>
              </a:srgbClr>
            </a:outerShdw>
          </a:effectLst>
        </p:spPr>
        <p:txBody>
          <a:bodyPr wrap="none" anchor="ctr"/>
          <a:lstStyle/>
          <a:p>
            <a:pPr>
              <a:defRPr/>
            </a:pPr>
            <a:r>
              <a:rPr lang="es-ES" sz="2400" b="1"/>
              <a:t>1. Introducción</a:t>
            </a:r>
            <a:endParaRPr lang="es-ES" sz="2400"/>
          </a:p>
        </p:txBody>
      </p:sp>
      <p:sp>
        <p:nvSpPr>
          <p:cNvPr id="13319" name="AutoShape 7"/>
          <p:cNvSpPr>
            <a:spLocks noChangeArrowheads="1"/>
          </p:cNvSpPr>
          <p:nvPr/>
        </p:nvSpPr>
        <p:spPr bwMode="gray">
          <a:xfrm>
            <a:off x="1828800" y="2111375"/>
            <a:ext cx="5410200" cy="457200"/>
          </a:xfrm>
          <a:prstGeom prst="roundRect">
            <a:avLst>
              <a:gd name="adj" fmla="val 49106"/>
            </a:avLst>
          </a:prstGeom>
          <a:gradFill rotWithShape="1">
            <a:gsLst>
              <a:gs pos="0">
                <a:schemeClr val="accent2">
                  <a:gamma/>
                  <a:shade val="46275"/>
                  <a:invGamma/>
                </a:schemeClr>
              </a:gs>
              <a:gs pos="50000">
                <a:schemeClr val="accent2"/>
              </a:gs>
              <a:gs pos="100000">
                <a:schemeClr val="accent2">
                  <a:gamma/>
                  <a:shade val="46275"/>
                  <a:invGamma/>
                </a:schemeClr>
              </a:gs>
            </a:gsLst>
            <a:lin ang="5400000" scaled="1"/>
          </a:gradFill>
          <a:ln w="28575">
            <a:solidFill>
              <a:schemeClr val="tx1"/>
            </a:solidFill>
            <a:round/>
            <a:headEnd/>
            <a:tailEnd/>
          </a:ln>
          <a:effectLst>
            <a:outerShdw dist="107763" dir="2700000" algn="ctr" rotWithShape="0">
              <a:srgbClr val="000000">
                <a:alpha val="50000"/>
              </a:srgbClr>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ES" sz="2400" b="1" dirty="0"/>
              <a:t>2. Instalación de </a:t>
            </a:r>
            <a:r>
              <a:rPr lang="es-ES" altLang="es-ES" sz="2400" b="1" dirty="0" smtClean="0"/>
              <a:t>IIS 7.0</a:t>
            </a:r>
            <a:endParaRPr lang="es-ES" altLang="es-ES" sz="2400" dirty="0"/>
          </a:p>
        </p:txBody>
      </p:sp>
      <p:sp>
        <p:nvSpPr>
          <p:cNvPr id="13320" name="AutoShape 8"/>
          <p:cNvSpPr>
            <a:spLocks noChangeArrowheads="1"/>
          </p:cNvSpPr>
          <p:nvPr/>
        </p:nvSpPr>
        <p:spPr bwMode="gray">
          <a:xfrm>
            <a:off x="1828800" y="3025775"/>
            <a:ext cx="5410200" cy="457200"/>
          </a:xfrm>
          <a:prstGeom prst="roundRect">
            <a:avLst>
              <a:gd name="adj" fmla="val 49106"/>
            </a:avLst>
          </a:prstGeom>
          <a:gradFill rotWithShape="1">
            <a:gsLst>
              <a:gs pos="0">
                <a:schemeClr val="hlink">
                  <a:gamma/>
                  <a:shade val="46275"/>
                  <a:invGamma/>
                </a:schemeClr>
              </a:gs>
              <a:gs pos="50000">
                <a:schemeClr val="hlink"/>
              </a:gs>
              <a:gs pos="100000">
                <a:schemeClr val="hlink">
                  <a:gamma/>
                  <a:shade val="46275"/>
                  <a:invGamma/>
                </a:schemeClr>
              </a:gs>
            </a:gsLst>
            <a:lin ang="5400000" scaled="1"/>
          </a:gradFill>
          <a:ln w="28575">
            <a:solidFill>
              <a:schemeClr val="tx1"/>
            </a:solidFill>
            <a:round/>
            <a:headEnd/>
            <a:tailEnd/>
          </a:ln>
          <a:effectLst>
            <a:outerShdw dist="107763" dir="2700000" algn="ctr" rotWithShape="0">
              <a:srgbClr val="000000">
                <a:alpha val="50000"/>
              </a:srgbClr>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ES" sz="2400" b="1" dirty="0"/>
              <a:t>3. </a:t>
            </a:r>
            <a:r>
              <a:rPr lang="es-ES" altLang="es-ES" sz="2400" b="1" dirty="0" smtClean="0"/>
              <a:t>Escenario de  Trabajo</a:t>
            </a:r>
            <a:endParaRPr lang="es-ES" altLang="es-ES" sz="2400" dirty="0"/>
          </a:p>
        </p:txBody>
      </p:sp>
      <p:sp>
        <p:nvSpPr>
          <p:cNvPr id="13321" name="AutoShape 9"/>
          <p:cNvSpPr>
            <a:spLocks noChangeArrowheads="1"/>
          </p:cNvSpPr>
          <p:nvPr/>
        </p:nvSpPr>
        <p:spPr bwMode="gray">
          <a:xfrm>
            <a:off x="1847638" y="4852312"/>
            <a:ext cx="5410200" cy="457200"/>
          </a:xfrm>
          <a:prstGeom prst="roundRect">
            <a:avLst>
              <a:gd name="adj" fmla="val 49106"/>
            </a:avLst>
          </a:prstGeom>
          <a:gradFill rotWithShape="1">
            <a:gsLst>
              <a:gs pos="0">
                <a:schemeClr val="folHlink">
                  <a:gamma/>
                  <a:shade val="46275"/>
                  <a:invGamma/>
                </a:schemeClr>
              </a:gs>
              <a:gs pos="50000">
                <a:schemeClr val="folHlink"/>
              </a:gs>
              <a:gs pos="100000">
                <a:schemeClr val="folHlink">
                  <a:gamma/>
                  <a:shade val="46275"/>
                  <a:invGamma/>
                </a:schemeClr>
              </a:gs>
            </a:gsLst>
            <a:lin ang="5400000" scaled="1"/>
          </a:gradFill>
          <a:ln w="28575">
            <a:solidFill>
              <a:schemeClr val="tx1"/>
            </a:solidFill>
            <a:round/>
            <a:headEnd/>
            <a:tailEnd/>
          </a:ln>
          <a:effectLst>
            <a:outerShdw dist="107763" dir="2700000" algn="ctr" rotWithShape="0">
              <a:srgbClr val="000000">
                <a:alpha val="50000"/>
              </a:srgbClr>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ES" sz="2400" b="1" dirty="0"/>
              <a:t>5</a:t>
            </a:r>
            <a:r>
              <a:rPr lang="es-ES" altLang="es-ES" sz="2400" b="1" dirty="0" smtClean="0"/>
              <a:t>. Servicio FTP</a:t>
            </a:r>
            <a:endParaRPr lang="es-ES" altLang="es-ES" sz="2400" dirty="0"/>
          </a:p>
        </p:txBody>
      </p:sp>
      <p:sp>
        <p:nvSpPr>
          <p:cNvPr id="13322" name="AutoShape 10"/>
          <p:cNvSpPr>
            <a:spLocks noChangeArrowheads="1"/>
          </p:cNvSpPr>
          <p:nvPr/>
        </p:nvSpPr>
        <p:spPr bwMode="gray">
          <a:xfrm>
            <a:off x="1835150" y="3924537"/>
            <a:ext cx="5410200" cy="457200"/>
          </a:xfrm>
          <a:prstGeom prst="roundRect">
            <a:avLst>
              <a:gd name="adj" fmla="val 49106"/>
            </a:avLst>
          </a:prstGeom>
          <a:gradFill rotWithShape="1">
            <a:gsLst>
              <a:gs pos="0">
                <a:srgbClr val="FFCC99"/>
              </a:gs>
              <a:gs pos="100000">
                <a:srgbClr val="FFCC99">
                  <a:gamma/>
                  <a:shade val="46275"/>
                  <a:invGamma/>
                </a:srgbClr>
              </a:gs>
            </a:gsLst>
            <a:path path="shape">
              <a:fillToRect l="50000" t="50000" r="50000" b="50000"/>
            </a:path>
          </a:gradFill>
          <a:ln w="28575">
            <a:solidFill>
              <a:schemeClr val="tx1"/>
            </a:solidFill>
            <a:round/>
            <a:headEnd/>
            <a:tailEnd/>
          </a:ln>
          <a:effectLst>
            <a:outerShdw dist="107763" dir="2700000" algn="ctr" rotWithShape="0">
              <a:srgbClr val="000000">
                <a:alpha val="50000"/>
              </a:srgbClr>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ES" sz="2400" b="1" dirty="0"/>
              <a:t>4</a:t>
            </a:r>
            <a:r>
              <a:rPr lang="es-ES" altLang="es-ES" sz="2400" b="1" dirty="0" smtClean="0"/>
              <a:t>. Servicio DNS</a:t>
            </a:r>
            <a:endParaRPr lang="es-ES" altLang="es-ES" sz="2400" dirty="0"/>
          </a:p>
        </p:txBody>
      </p:sp>
      <p:sp>
        <p:nvSpPr>
          <p:cNvPr id="13323" name="AutoShape 11"/>
          <p:cNvSpPr>
            <a:spLocks noChangeArrowheads="1"/>
          </p:cNvSpPr>
          <p:nvPr/>
        </p:nvSpPr>
        <p:spPr bwMode="gray">
          <a:xfrm>
            <a:off x="1835150" y="5780088"/>
            <a:ext cx="5410200" cy="457200"/>
          </a:xfrm>
          <a:prstGeom prst="roundRect">
            <a:avLst>
              <a:gd name="adj" fmla="val 49106"/>
            </a:avLst>
          </a:prstGeom>
          <a:gradFill rotWithShape="1">
            <a:gsLst>
              <a:gs pos="0">
                <a:srgbClr val="FFFF99"/>
              </a:gs>
              <a:gs pos="100000">
                <a:srgbClr val="FFFF99">
                  <a:gamma/>
                  <a:shade val="46275"/>
                  <a:invGamma/>
                </a:srgbClr>
              </a:gs>
            </a:gsLst>
            <a:path path="shape">
              <a:fillToRect l="50000" t="50000" r="50000" b="50000"/>
            </a:path>
          </a:gradFill>
          <a:ln w="28575">
            <a:solidFill>
              <a:schemeClr val="tx1"/>
            </a:solidFill>
            <a:round/>
            <a:headEnd/>
            <a:tailEnd/>
          </a:ln>
          <a:effectLst>
            <a:outerShdw dist="107763" dir="2700000" algn="ctr" rotWithShape="0">
              <a:srgbClr val="000000">
                <a:alpha val="50000"/>
              </a:srgbClr>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ES" sz="2400" b="1" dirty="0"/>
              <a:t>6. </a:t>
            </a:r>
            <a:r>
              <a:rPr lang="es-ES" altLang="es-ES" sz="2400" b="1" dirty="0" smtClean="0">
                <a:solidFill>
                  <a:schemeClr val="accent4">
                    <a:lumMod val="25000"/>
                  </a:schemeClr>
                </a:solidFill>
              </a:rPr>
              <a:t>Integración  IIS,FTP y  DNS</a:t>
            </a:r>
            <a:endParaRPr lang="es-ES" altLang="es-ES" sz="2400" dirty="0">
              <a:solidFill>
                <a:schemeClr val="accent4">
                  <a:lumMod val="25000"/>
                </a:schemeClr>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sz="2800" kern="0" dirty="0" smtClean="0">
                <a:solidFill>
                  <a:srgbClr val="FFFF99"/>
                </a:solidFill>
                <a:latin typeface="+mj-lt"/>
              </a:rPr>
              <a:t>Configuración de Publicación de Carpetas</a:t>
            </a:r>
            <a:endParaRPr lang="en-US" sz="2800" kern="0" dirty="0">
              <a:solidFill>
                <a:srgbClr val="FFFF99"/>
              </a:solidFill>
              <a:latin typeface="+mj-lt"/>
            </a:endParaRPr>
          </a:p>
        </p:txBody>
      </p:sp>
      <p:sp>
        <p:nvSpPr>
          <p:cNvPr id="179203" name="179202 Forma"/>
          <p:cNvSpPr>
            <a:spLocks noGrp="1" noChangeArrowheads="1"/>
          </p:cNvSpPr>
          <p:nvPr>
            <p:ph type="body" idx="4294967295"/>
          </p:nvPr>
        </p:nvSpPr>
        <p:spPr>
          <a:xfrm>
            <a:off x="251520" y="1484313"/>
            <a:ext cx="3744416" cy="4897015"/>
          </a:xfrm>
        </p:spPr>
        <p:txBody>
          <a:bodyPr/>
          <a:lstStyle/>
          <a:p>
            <a:r>
              <a:rPr lang="es-MX" sz="2400" dirty="0" smtClean="0"/>
              <a:t>Crear </a:t>
            </a:r>
            <a:r>
              <a:rPr lang="es-MX" sz="2400" dirty="0"/>
              <a:t>una </a:t>
            </a:r>
            <a:r>
              <a:rPr lang="es-MX" sz="2400" dirty="0" smtClean="0"/>
              <a:t>carpeta de nombre </a:t>
            </a:r>
            <a:r>
              <a:rPr lang="es-MX" sz="2400" dirty="0" err="1" smtClean="0"/>
              <a:t>Websites</a:t>
            </a:r>
            <a:r>
              <a:rPr lang="es-MX" sz="2400" dirty="0" smtClean="0"/>
              <a:t>.</a:t>
            </a:r>
          </a:p>
          <a:p>
            <a:r>
              <a:rPr lang="es-MX" sz="2400" dirty="0"/>
              <a:t>Esta carpeta alojará toda la información de los clientes y sus sitios web. </a:t>
            </a:r>
            <a:endParaRPr lang="es-MX" sz="2400" dirty="0" smtClean="0"/>
          </a:p>
          <a:p>
            <a:r>
              <a:rPr lang="es-MX" sz="2400" dirty="0" smtClean="0"/>
              <a:t>Por seguridad se va  </a:t>
            </a:r>
            <a:r>
              <a:rPr lang="es-MX" sz="2400" dirty="0"/>
              <a:t>eliminar toda </a:t>
            </a:r>
            <a:r>
              <a:rPr lang="es-MX" sz="2400" dirty="0">
                <a:solidFill>
                  <a:srgbClr val="FFFF00"/>
                </a:solidFill>
              </a:rPr>
              <a:t>“herencia” </a:t>
            </a:r>
            <a:r>
              <a:rPr lang="es-MX" sz="2400" dirty="0"/>
              <a:t>que tenga esta carpeta del disco origen “E” y, luego, eliminaremos los usuarios “</a:t>
            </a:r>
            <a:r>
              <a:rPr lang="es-MX" sz="2400" dirty="0">
                <a:solidFill>
                  <a:srgbClr val="FFFF00"/>
                </a:solidFill>
              </a:rPr>
              <a:t>genéricos</a:t>
            </a:r>
            <a:r>
              <a:rPr lang="es-MX" sz="2400" dirty="0"/>
              <a:t>”.</a:t>
            </a:r>
            <a:endParaRPr lang="es-ES" sz="2400" dirty="0"/>
          </a:p>
          <a:p>
            <a:endParaRPr lang="es-ES" sz="2400" dirty="0"/>
          </a:p>
        </p:txBody>
      </p:sp>
      <p:pic>
        <p:nvPicPr>
          <p:cNvPr id="3074" name="Picture 2" descr="http://www.tectimes.net/wp-content/uploads/2012/12/123012_2347_TUTORIALCon1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1196752"/>
            <a:ext cx="4501530" cy="4896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67802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920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920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sz="2800" kern="0" dirty="0" smtClean="0">
                <a:solidFill>
                  <a:srgbClr val="FFFF99"/>
                </a:solidFill>
                <a:latin typeface="+mj-lt"/>
              </a:rPr>
              <a:t>Configuración de Publicación de Carpetas</a:t>
            </a:r>
            <a:endParaRPr lang="en-US" sz="2800" kern="0" dirty="0">
              <a:solidFill>
                <a:srgbClr val="FFFF99"/>
              </a:solidFill>
              <a:latin typeface="+mj-lt"/>
            </a:endParaRPr>
          </a:p>
        </p:txBody>
      </p:sp>
      <p:sp>
        <p:nvSpPr>
          <p:cNvPr id="179203" name="179202 Forma"/>
          <p:cNvSpPr>
            <a:spLocks noGrp="1" noChangeArrowheads="1"/>
          </p:cNvSpPr>
          <p:nvPr>
            <p:ph type="body" idx="4294967295"/>
          </p:nvPr>
        </p:nvSpPr>
        <p:spPr>
          <a:xfrm>
            <a:off x="440175" y="908050"/>
            <a:ext cx="8507288" cy="432519"/>
          </a:xfrm>
        </p:spPr>
        <p:txBody>
          <a:bodyPr/>
          <a:lstStyle/>
          <a:p>
            <a:pPr algn="just">
              <a:lnSpc>
                <a:spcPct val="80000"/>
              </a:lnSpc>
              <a:spcBef>
                <a:spcPct val="50000"/>
              </a:spcBef>
            </a:pPr>
            <a:r>
              <a:rPr lang="es-MX" sz="2400" dirty="0"/>
              <a:t>Modificación de Permisos en Carpeta Raíz</a:t>
            </a:r>
            <a:endParaRPr lang="es-ES" altLang="es-ES" sz="2400" dirty="0"/>
          </a:p>
        </p:txBody>
      </p:sp>
      <p:pic>
        <p:nvPicPr>
          <p:cNvPr id="4100" name="Picture 4" descr="http://www.tectimes.net/wp-content/uploads/2012/12/123012_2347_TUTORIALCon1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175" y="1402378"/>
            <a:ext cx="3981450" cy="514350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www.tectimes.net/wp-content/uploads/2012/12/123012_2347_TUTORIALCon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7570" y="1402378"/>
            <a:ext cx="4398739" cy="4810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02771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sz="2800" kern="0" dirty="0" smtClean="0">
                <a:solidFill>
                  <a:srgbClr val="FFFF99"/>
                </a:solidFill>
                <a:latin typeface="+mj-lt"/>
              </a:rPr>
              <a:t>Configuración de Publicación de Carpetas</a:t>
            </a:r>
            <a:endParaRPr lang="en-US" sz="2800" kern="0" dirty="0">
              <a:solidFill>
                <a:srgbClr val="FFFF99"/>
              </a:solidFill>
              <a:latin typeface="+mj-lt"/>
            </a:endParaRPr>
          </a:p>
        </p:txBody>
      </p:sp>
      <p:sp>
        <p:nvSpPr>
          <p:cNvPr id="179203" name="179202 Forma"/>
          <p:cNvSpPr>
            <a:spLocks noGrp="1" noChangeArrowheads="1"/>
          </p:cNvSpPr>
          <p:nvPr>
            <p:ph type="body" idx="4294967295"/>
          </p:nvPr>
        </p:nvSpPr>
        <p:spPr>
          <a:xfrm>
            <a:off x="17292" y="888052"/>
            <a:ext cx="8803180" cy="1748860"/>
          </a:xfrm>
        </p:spPr>
        <p:txBody>
          <a:bodyPr/>
          <a:lstStyle/>
          <a:p>
            <a:pPr>
              <a:lnSpc>
                <a:spcPct val="80000"/>
              </a:lnSpc>
              <a:spcBef>
                <a:spcPct val="50000"/>
              </a:spcBef>
            </a:pPr>
            <a:r>
              <a:rPr lang="es-MX" sz="2400" dirty="0"/>
              <a:t>Luego, haremos clic en “</a:t>
            </a:r>
            <a:r>
              <a:rPr lang="es-MX" sz="2400" dirty="0" err="1">
                <a:solidFill>
                  <a:srgbClr val="FFFF00"/>
                </a:solidFill>
              </a:rPr>
              <a:t>Change</a:t>
            </a:r>
            <a:r>
              <a:rPr lang="es-MX" sz="2400" dirty="0">
                <a:solidFill>
                  <a:srgbClr val="FFFF00"/>
                </a:solidFill>
              </a:rPr>
              <a:t> </a:t>
            </a:r>
            <a:r>
              <a:rPr lang="es-MX" sz="2400" dirty="0" err="1">
                <a:solidFill>
                  <a:srgbClr val="FFFF00"/>
                </a:solidFill>
              </a:rPr>
              <a:t>Permissions</a:t>
            </a:r>
            <a:r>
              <a:rPr lang="es-MX" sz="2400" dirty="0"/>
              <a:t>” y </a:t>
            </a:r>
            <a:r>
              <a:rPr lang="es-MX" sz="2400" dirty="0" smtClean="0"/>
              <a:t>deshabilitaremos </a:t>
            </a:r>
            <a:r>
              <a:rPr lang="es-MX" sz="2400" dirty="0"/>
              <a:t>la opción </a:t>
            </a:r>
            <a:r>
              <a:rPr lang="es-MX" sz="2400" dirty="0" err="1" smtClean="0">
                <a:solidFill>
                  <a:srgbClr val="FFFF00"/>
                </a:solidFill>
              </a:rPr>
              <a:t>Include</a:t>
            </a:r>
            <a:r>
              <a:rPr lang="es-MX" sz="2400" dirty="0" smtClean="0">
                <a:solidFill>
                  <a:srgbClr val="FFFF00"/>
                </a:solidFill>
              </a:rPr>
              <a:t> </a:t>
            </a:r>
            <a:r>
              <a:rPr lang="es-MX" sz="2400" dirty="0" err="1" smtClean="0">
                <a:solidFill>
                  <a:srgbClr val="FFFF00"/>
                </a:solidFill>
              </a:rPr>
              <a:t>inheritable</a:t>
            </a:r>
            <a:r>
              <a:rPr lang="es-MX" sz="2400" dirty="0" smtClean="0">
                <a:solidFill>
                  <a:srgbClr val="FFFF00"/>
                </a:solidFill>
              </a:rPr>
              <a:t> </a:t>
            </a:r>
            <a:r>
              <a:rPr lang="es-MX" sz="2400" dirty="0" err="1" smtClean="0">
                <a:solidFill>
                  <a:srgbClr val="FFFF00"/>
                </a:solidFill>
              </a:rPr>
              <a:t>permissions</a:t>
            </a:r>
            <a:endParaRPr lang="es-MX" sz="2400" dirty="0" smtClean="0">
              <a:solidFill>
                <a:srgbClr val="FFFF00"/>
              </a:solidFill>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1680214"/>
            <a:ext cx="6619048" cy="4942857"/>
          </a:xfrm>
          <a:prstGeom prst="rect">
            <a:avLst/>
          </a:prstGeom>
        </p:spPr>
      </p:pic>
    </p:spTree>
    <p:extLst>
      <p:ext uri="{BB962C8B-B14F-4D97-AF65-F5344CB8AC3E}">
        <p14:creationId xmlns:p14="http://schemas.microsoft.com/office/powerpoint/2010/main" val="29219718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sz="2800" kern="0" dirty="0" smtClean="0">
                <a:solidFill>
                  <a:srgbClr val="FFFF99"/>
                </a:solidFill>
                <a:latin typeface="+mj-lt"/>
              </a:rPr>
              <a:t>Configuración de Publicación de Carpetas</a:t>
            </a:r>
            <a:endParaRPr lang="en-US" sz="2800" kern="0" dirty="0">
              <a:solidFill>
                <a:srgbClr val="FFFF99"/>
              </a:solidFill>
              <a:latin typeface="+mj-lt"/>
            </a:endParaRPr>
          </a:p>
        </p:txBody>
      </p:sp>
      <p:sp>
        <p:nvSpPr>
          <p:cNvPr id="179203" name="179202 Forma"/>
          <p:cNvSpPr>
            <a:spLocks noGrp="1" noChangeArrowheads="1"/>
          </p:cNvSpPr>
          <p:nvPr>
            <p:ph type="body" idx="4294967295"/>
          </p:nvPr>
        </p:nvSpPr>
        <p:spPr>
          <a:xfrm>
            <a:off x="421973" y="908050"/>
            <a:ext cx="8362950" cy="936575"/>
          </a:xfrm>
        </p:spPr>
        <p:txBody>
          <a:bodyPr/>
          <a:lstStyle/>
          <a:p>
            <a:pPr>
              <a:lnSpc>
                <a:spcPct val="80000"/>
              </a:lnSpc>
              <a:spcBef>
                <a:spcPct val="50000"/>
              </a:spcBef>
            </a:pPr>
            <a:r>
              <a:rPr lang="es-MX" sz="2400" dirty="0"/>
              <a:t>Cuando desactivemos el </a:t>
            </a:r>
            <a:r>
              <a:rPr lang="es-MX" sz="2400" dirty="0" err="1"/>
              <a:t>check</a:t>
            </a:r>
            <a:r>
              <a:rPr lang="es-MX" sz="2400" dirty="0"/>
              <a:t> nos aparecerá un ventana  con varias opciones, y le daremos en “</a:t>
            </a:r>
            <a:r>
              <a:rPr lang="es-MX" sz="2400" dirty="0" err="1"/>
              <a:t>Add</a:t>
            </a:r>
            <a:r>
              <a:rPr lang="es-MX" sz="2400" dirty="0"/>
              <a:t>” para mantener los permisos actuales.</a:t>
            </a:r>
            <a:endParaRPr lang="es-ES" altLang="es-ES" sz="2400" dirty="0"/>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853235"/>
            <a:ext cx="6439561" cy="4804552"/>
          </a:xfrm>
          <a:prstGeom prst="rect">
            <a:avLst/>
          </a:prstGeom>
        </p:spPr>
      </p:pic>
    </p:spTree>
    <p:extLst>
      <p:ext uri="{BB962C8B-B14F-4D97-AF65-F5344CB8AC3E}">
        <p14:creationId xmlns:p14="http://schemas.microsoft.com/office/powerpoint/2010/main" val="7594974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sz="2800" kern="0" dirty="0" smtClean="0">
                <a:solidFill>
                  <a:srgbClr val="FFFF99"/>
                </a:solidFill>
                <a:latin typeface="+mj-lt"/>
              </a:rPr>
              <a:t>Configuración de Publicación de Carpetas</a:t>
            </a:r>
            <a:endParaRPr lang="en-US" sz="2800" kern="0" dirty="0">
              <a:solidFill>
                <a:srgbClr val="FFFF99"/>
              </a:solidFill>
              <a:latin typeface="+mj-lt"/>
            </a:endParaRPr>
          </a:p>
        </p:txBody>
      </p:sp>
      <p:sp>
        <p:nvSpPr>
          <p:cNvPr id="179203" name="179202 Forma"/>
          <p:cNvSpPr>
            <a:spLocks noGrp="1" noChangeArrowheads="1"/>
          </p:cNvSpPr>
          <p:nvPr>
            <p:ph type="body" idx="4294967295"/>
          </p:nvPr>
        </p:nvSpPr>
        <p:spPr>
          <a:xfrm>
            <a:off x="0" y="932524"/>
            <a:ext cx="3502224" cy="4680991"/>
          </a:xfrm>
        </p:spPr>
        <p:txBody>
          <a:bodyPr/>
          <a:lstStyle/>
          <a:p>
            <a:r>
              <a:rPr lang="es-MX" sz="2400" dirty="0"/>
              <a:t>El paso siguiente es eliminar los usuarios </a:t>
            </a:r>
            <a:r>
              <a:rPr lang="es-MX" sz="2400" dirty="0" smtClean="0"/>
              <a:t> </a:t>
            </a:r>
            <a:r>
              <a:rPr lang="es-MX" sz="2400" dirty="0"/>
              <a:t>que no deben estar en esta carpeta: </a:t>
            </a:r>
            <a:endParaRPr lang="es-MX" sz="2400" dirty="0" smtClean="0"/>
          </a:p>
          <a:p>
            <a:r>
              <a:rPr lang="es-MX" sz="2400" dirty="0"/>
              <a:t>-</a:t>
            </a:r>
            <a:r>
              <a:rPr lang="es-MX" sz="2400" dirty="0" smtClean="0"/>
              <a:t>solo dejar </a:t>
            </a:r>
            <a:r>
              <a:rPr lang="es-MX" sz="2400" dirty="0"/>
              <a:t>a los </a:t>
            </a:r>
            <a:r>
              <a:rPr lang="es-MX" sz="2400" dirty="0">
                <a:solidFill>
                  <a:srgbClr val="FFFF00"/>
                </a:solidFill>
              </a:rPr>
              <a:t>Administradores, </a:t>
            </a:r>
            <a:r>
              <a:rPr lang="es-MX" sz="2400" dirty="0"/>
              <a:t>quienes tendrán acceso completo al contenido.</a:t>
            </a:r>
            <a:endParaRPr lang="es-ES" sz="2400" dirty="0"/>
          </a:p>
          <a:p>
            <a:r>
              <a:rPr lang="es-MX" sz="2400" dirty="0"/>
              <a:t>Ahora en el cuadro abierto le vamos a dar </a:t>
            </a:r>
            <a:r>
              <a:rPr lang="es-MX" sz="2400" dirty="0" err="1" smtClean="0"/>
              <a:t>click</a:t>
            </a:r>
            <a:r>
              <a:rPr lang="es-MX" sz="2400" dirty="0" smtClean="0"/>
              <a:t> al </a:t>
            </a:r>
            <a:r>
              <a:rPr lang="es-MX" sz="2400" dirty="0"/>
              <a:t>botón “</a:t>
            </a:r>
            <a:r>
              <a:rPr lang="es-MX" sz="2400" dirty="0" err="1"/>
              <a:t>Edit</a:t>
            </a:r>
            <a:r>
              <a:rPr lang="es-MX" sz="2400" dirty="0"/>
              <a:t>”</a:t>
            </a:r>
            <a:endParaRPr lang="es-ES" altLang="es-ES" sz="2400" dirty="0"/>
          </a:p>
        </p:txBody>
      </p:sp>
      <p:pic>
        <p:nvPicPr>
          <p:cNvPr id="5122" name="Picture 2" descr="http://www.tectimes.net/wp-content/uploads/2012/12/123012_2347_TUTORIALCon2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960" y="1124744"/>
            <a:ext cx="382905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50666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920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920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sz="2800" kern="0" dirty="0" smtClean="0">
                <a:solidFill>
                  <a:srgbClr val="FFFF99"/>
                </a:solidFill>
                <a:latin typeface="+mj-lt"/>
              </a:rPr>
              <a:t>Configuración de Publicación de Carpetas</a:t>
            </a:r>
            <a:endParaRPr lang="en-US" sz="2800" kern="0" dirty="0">
              <a:solidFill>
                <a:srgbClr val="FFFF99"/>
              </a:solidFill>
              <a:latin typeface="+mj-lt"/>
            </a:endParaRPr>
          </a:p>
        </p:txBody>
      </p:sp>
      <p:sp>
        <p:nvSpPr>
          <p:cNvPr id="179203" name="179202 Forma"/>
          <p:cNvSpPr>
            <a:spLocks noGrp="1" noChangeArrowheads="1"/>
          </p:cNvSpPr>
          <p:nvPr>
            <p:ph type="body" idx="4294967295"/>
          </p:nvPr>
        </p:nvSpPr>
        <p:spPr>
          <a:xfrm>
            <a:off x="323528" y="1412304"/>
            <a:ext cx="3502224" cy="4680991"/>
          </a:xfrm>
        </p:spPr>
        <p:txBody>
          <a:bodyPr/>
          <a:lstStyle/>
          <a:p>
            <a:r>
              <a:rPr lang="es-MX" sz="2000" dirty="0"/>
              <a:t>En el cuadro </a:t>
            </a:r>
            <a:r>
              <a:rPr lang="es-MX" sz="2000" dirty="0" smtClean="0"/>
              <a:t>dejar </a:t>
            </a:r>
            <a:r>
              <a:rPr lang="es-MX" sz="2000" dirty="0"/>
              <a:t>SOLO a los Administradores (con FULL ACCESS) y a los otros dos grupos, llamado “</a:t>
            </a:r>
            <a:r>
              <a:rPr lang="es-MX" sz="2000" dirty="0" err="1"/>
              <a:t>System</a:t>
            </a:r>
            <a:r>
              <a:rPr lang="es-MX" sz="2000" dirty="0"/>
              <a:t>” y “</a:t>
            </a:r>
            <a:r>
              <a:rPr lang="es-MX" sz="2000" dirty="0" err="1"/>
              <a:t>Creator</a:t>
            </a:r>
            <a:r>
              <a:rPr lang="es-MX" sz="2000" dirty="0"/>
              <a:t> </a:t>
            </a:r>
            <a:r>
              <a:rPr lang="es-MX" sz="2000" dirty="0" err="1"/>
              <a:t>Owner</a:t>
            </a:r>
            <a:r>
              <a:rPr lang="es-MX" sz="2000" dirty="0"/>
              <a:t>” sin hacerle modificaciones a sus </a:t>
            </a:r>
            <a:r>
              <a:rPr lang="es-MX" sz="2000" dirty="0" smtClean="0"/>
              <a:t>permisos.</a:t>
            </a:r>
            <a:endParaRPr lang="es-ES" altLang="es-ES" sz="2000" dirty="0"/>
          </a:p>
        </p:txBody>
      </p:sp>
      <p:pic>
        <p:nvPicPr>
          <p:cNvPr id="6146" name="Picture 2" descr="http://www.tectimes.net/wp-content/uploads/2012/12/123012_2347_TUTORIALCon2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1063218"/>
            <a:ext cx="4195344" cy="5030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56300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323528" y="115888"/>
            <a:ext cx="8640960" cy="792162"/>
          </a:xfrm>
        </p:spPr>
        <p:txBody>
          <a:bodyPr/>
          <a:lstStyle/>
          <a:p>
            <a:pPr>
              <a:defRPr/>
            </a:pPr>
            <a:r>
              <a:rPr lang="en-US" kern="0" dirty="0" err="1" smtClean="0">
                <a:solidFill>
                  <a:srgbClr val="FFFF99"/>
                </a:solidFill>
                <a:latin typeface="+mj-lt"/>
              </a:rPr>
              <a:t>Creación</a:t>
            </a:r>
            <a:r>
              <a:rPr lang="en-US" kern="0" dirty="0" smtClean="0">
                <a:solidFill>
                  <a:srgbClr val="FFFF99"/>
                </a:solidFill>
                <a:latin typeface="+mj-lt"/>
              </a:rPr>
              <a:t> de </a:t>
            </a:r>
            <a:r>
              <a:rPr lang="en-US" kern="0" dirty="0" err="1" smtClean="0">
                <a:solidFill>
                  <a:srgbClr val="FFFF99"/>
                </a:solidFill>
                <a:latin typeface="+mj-lt"/>
              </a:rPr>
              <a:t>Arbol</a:t>
            </a:r>
            <a:r>
              <a:rPr lang="en-US" kern="0" dirty="0" smtClean="0">
                <a:solidFill>
                  <a:srgbClr val="FFFF99"/>
                </a:solidFill>
                <a:latin typeface="+mj-lt"/>
              </a:rPr>
              <a:t> de </a:t>
            </a:r>
            <a:r>
              <a:rPr lang="en-US" kern="0" dirty="0" err="1" smtClean="0">
                <a:solidFill>
                  <a:srgbClr val="FFFF99"/>
                </a:solidFill>
                <a:latin typeface="+mj-lt"/>
              </a:rPr>
              <a:t>Directorios</a:t>
            </a:r>
            <a:endParaRPr lang="en-US" kern="0" dirty="0">
              <a:solidFill>
                <a:srgbClr val="FFFF99"/>
              </a:solidFill>
              <a:latin typeface="+mj-lt"/>
            </a:endParaRPr>
          </a:p>
        </p:txBody>
      </p:sp>
      <p:sp>
        <p:nvSpPr>
          <p:cNvPr id="179203" name="179202 Forma"/>
          <p:cNvSpPr>
            <a:spLocks noGrp="1" noChangeArrowheads="1"/>
          </p:cNvSpPr>
          <p:nvPr>
            <p:ph type="body" idx="4294967295"/>
          </p:nvPr>
        </p:nvSpPr>
        <p:spPr>
          <a:xfrm>
            <a:off x="462533" y="932524"/>
            <a:ext cx="8357939" cy="4032250"/>
          </a:xfrm>
        </p:spPr>
        <p:txBody>
          <a:bodyPr/>
          <a:lstStyle/>
          <a:p>
            <a:r>
              <a:rPr lang="es-MX" sz="1800" dirty="0"/>
              <a:t>En nuestro esquema, nos quedaría de la siguiente manera:</a:t>
            </a:r>
            <a:endParaRPr lang="es-ES" sz="1800" dirty="0"/>
          </a:p>
          <a:p>
            <a:pPr lvl="0"/>
            <a:r>
              <a:rPr lang="es-MX" sz="1500" b="1" dirty="0" smtClean="0">
                <a:solidFill>
                  <a:srgbClr val="FFC000"/>
                </a:solidFill>
              </a:rPr>
              <a:t>Juan</a:t>
            </a:r>
            <a:r>
              <a:rPr lang="es-MX" sz="1500" b="1" dirty="0">
                <a:solidFill>
                  <a:srgbClr val="FFC000"/>
                </a:solidFill>
              </a:rPr>
              <a:t>:</a:t>
            </a:r>
            <a:endParaRPr lang="es-ES" sz="1500" b="1" dirty="0">
              <a:solidFill>
                <a:srgbClr val="FFC000"/>
              </a:solidFill>
            </a:endParaRPr>
          </a:p>
          <a:p>
            <a:pPr lvl="1"/>
            <a:r>
              <a:rPr lang="es-MX" sz="1500" b="1" dirty="0">
                <a:solidFill>
                  <a:srgbClr val="FFFF00"/>
                </a:solidFill>
              </a:rPr>
              <a:t>sitio1.com</a:t>
            </a:r>
            <a:endParaRPr lang="es-ES" sz="1500" b="1" dirty="0">
              <a:solidFill>
                <a:srgbClr val="FFFF00"/>
              </a:solidFill>
            </a:endParaRPr>
          </a:p>
          <a:p>
            <a:pPr lvl="2"/>
            <a:r>
              <a:rPr lang="es-MX" sz="1500" b="1" dirty="0" err="1"/>
              <a:t>logs</a:t>
            </a:r>
            <a:endParaRPr lang="es-ES" sz="1500" b="1" dirty="0"/>
          </a:p>
          <a:p>
            <a:pPr lvl="2"/>
            <a:r>
              <a:rPr lang="es-MX" sz="1500" b="1" dirty="0" err="1"/>
              <a:t>wwwroot</a:t>
            </a:r>
            <a:endParaRPr lang="es-ES" sz="1500" b="1" dirty="0"/>
          </a:p>
          <a:p>
            <a:pPr lvl="1"/>
            <a:r>
              <a:rPr lang="es-MX" sz="1500" b="1" dirty="0">
                <a:solidFill>
                  <a:srgbClr val="FFFF00"/>
                </a:solidFill>
              </a:rPr>
              <a:t>sitio2.com</a:t>
            </a:r>
            <a:endParaRPr lang="es-ES" sz="1500" b="1" dirty="0">
              <a:solidFill>
                <a:srgbClr val="FFFF00"/>
              </a:solidFill>
            </a:endParaRPr>
          </a:p>
          <a:p>
            <a:pPr lvl="2"/>
            <a:r>
              <a:rPr lang="es-MX" sz="1500" b="1" dirty="0" err="1"/>
              <a:t>logs</a:t>
            </a:r>
            <a:endParaRPr lang="es-ES" sz="1500" b="1" dirty="0"/>
          </a:p>
          <a:p>
            <a:pPr lvl="2"/>
            <a:r>
              <a:rPr lang="es-MX" sz="1500" b="1" dirty="0" err="1"/>
              <a:t>wwwroot</a:t>
            </a:r>
            <a:endParaRPr lang="es-ES" sz="1500" b="1" dirty="0"/>
          </a:p>
          <a:p>
            <a:pPr lvl="0"/>
            <a:r>
              <a:rPr lang="es-MX" sz="1500" b="1" dirty="0">
                <a:solidFill>
                  <a:srgbClr val="FFC000"/>
                </a:solidFill>
              </a:rPr>
              <a:t>Pablo:</a:t>
            </a:r>
            <a:endParaRPr lang="es-ES" sz="1500" b="1" dirty="0">
              <a:solidFill>
                <a:srgbClr val="FFC000"/>
              </a:solidFill>
            </a:endParaRPr>
          </a:p>
          <a:p>
            <a:pPr lvl="1"/>
            <a:r>
              <a:rPr lang="es-MX" sz="1500" b="1" dirty="0">
                <a:solidFill>
                  <a:srgbClr val="FFFF00"/>
                </a:solidFill>
              </a:rPr>
              <a:t>sitio3.com</a:t>
            </a:r>
            <a:endParaRPr lang="es-ES" sz="1500" b="1" dirty="0">
              <a:solidFill>
                <a:srgbClr val="FFFF00"/>
              </a:solidFill>
            </a:endParaRPr>
          </a:p>
          <a:p>
            <a:pPr lvl="2"/>
            <a:r>
              <a:rPr lang="es-MX" sz="1500" b="1" dirty="0" err="1"/>
              <a:t>logs</a:t>
            </a:r>
            <a:endParaRPr lang="es-ES" sz="1500" b="1" dirty="0"/>
          </a:p>
          <a:p>
            <a:pPr lvl="2"/>
            <a:r>
              <a:rPr lang="es-MX" sz="1500" b="1" dirty="0" err="1"/>
              <a:t>wwwroot</a:t>
            </a:r>
            <a:endParaRPr lang="es-ES" sz="1500" b="1" dirty="0"/>
          </a:p>
          <a:p>
            <a:pPr lvl="0"/>
            <a:r>
              <a:rPr lang="es-MX" sz="1500" b="1" dirty="0">
                <a:solidFill>
                  <a:srgbClr val="FFC000"/>
                </a:solidFill>
              </a:rPr>
              <a:t>Vanesa:</a:t>
            </a:r>
            <a:endParaRPr lang="es-ES" sz="1500" b="1" dirty="0">
              <a:solidFill>
                <a:srgbClr val="FFC000"/>
              </a:solidFill>
            </a:endParaRPr>
          </a:p>
          <a:p>
            <a:pPr lvl="1"/>
            <a:r>
              <a:rPr lang="es-MX" sz="1500" b="1" dirty="0">
                <a:solidFill>
                  <a:srgbClr val="FFFF00"/>
                </a:solidFill>
              </a:rPr>
              <a:t>sitio4.com</a:t>
            </a:r>
            <a:endParaRPr lang="es-ES" sz="1500" b="1" dirty="0">
              <a:solidFill>
                <a:srgbClr val="FFFF00"/>
              </a:solidFill>
            </a:endParaRPr>
          </a:p>
          <a:p>
            <a:pPr lvl="2"/>
            <a:r>
              <a:rPr lang="es-MX" sz="1500" b="1" dirty="0" err="1"/>
              <a:t>logs</a:t>
            </a:r>
            <a:endParaRPr lang="es-ES" sz="1500" b="1" dirty="0"/>
          </a:p>
          <a:p>
            <a:pPr lvl="2"/>
            <a:r>
              <a:rPr lang="es-MX" sz="1500" b="1" dirty="0" err="1"/>
              <a:t>wwwroot</a:t>
            </a:r>
            <a:endParaRPr lang="es-ES" sz="1500" b="1" dirty="0"/>
          </a:p>
          <a:p>
            <a:pPr lvl="1"/>
            <a:r>
              <a:rPr lang="es-MX" sz="1500" b="1" dirty="0">
                <a:solidFill>
                  <a:srgbClr val="FFFF00"/>
                </a:solidFill>
              </a:rPr>
              <a:t>sitio5.com</a:t>
            </a:r>
            <a:endParaRPr lang="es-ES" sz="1500" b="1" dirty="0">
              <a:solidFill>
                <a:srgbClr val="FFFF00"/>
              </a:solidFill>
            </a:endParaRPr>
          </a:p>
          <a:p>
            <a:pPr lvl="2"/>
            <a:r>
              <a:rPr lang="es-MX" sz="1500" b="1" dirty="0" err="1"/>
              <a:t>logs</a:t>
            </a:r>
            <a:endParaRPr lang="es-ES" sz="1500" b="1" dirty="0"/>
          </a:p>
          <a:p>
            <a:pPr lvl="2"/>
            <a:r>
              <a:rPr lang="es-MX" sz="1500" b="1" dirty="0" err="1"/>
              <a:t>wwwroot</a:t>
            </a:r>
            <a:endParaRPr lang="es-ES" sz="1500" b="1" dirty="0"/>
          </a:p>
        </p:txBody>
      </p:sp>
      <p:pic>
        <p:nvPicPr>
          <p:cNvPr id="7170" name="Picture 2" descr="http://www.tectimes.net/wp-content/uploads/2012/12/123012_2347_TUTORIALCon2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1484784"/>
            <a:ext cx="4396618" cy="4752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66086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7920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920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920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920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920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920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920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920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920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920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920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920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920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9203">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9203">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9203">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9203">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9203">
                                            <p:txEl>
                                              <p:pRg st="17" end="1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920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323528" y="115888"/>
            <a:ext cx="8640960" cy="792162"/>
          </a:xfrm>
        </p:spPr>
        <p:txBody>
          <a:bodyPr/>
          <a:lstStyle/>
          <a:p>
            <a:pPr>
              <a:defRPr/>
            </a:pPr>
            <a:r>
              <a:rPr lang="en-US" sz="3200" kern="0" dirty="0" err="1" smtClean="0">
                <a:solidFill>
                  <a:srgbClr val="FFFF99"/>
                </a:solidFill>
                <a:latin typeface="+mj-lt"/>
              </a:rPr>
              <a:t>Configuración</a:t>
            </a:r>
            <a:r>
              <a:rPr lang="en-US" sz="3200" kern="0" dirty="0" smtClean="0">
                <a:solidFill>
                  <a:srgbClr val="FFFF99"/>
                </a:solidFill>
                <a:latin typeface="+mj-lt"/>
              </a:rPr>
              <a:t> de </a:t>
            </a:r>
            <a:r>
              <a:rPr lang="en-US" sz="3200" kern="0" dirty="0" err="1" smtClean="0">
                <a:solidFill>
                  <a:srgbClr val="FFFF99"/>
                </a:solidFill>
                <a:latin typeface="+mj-lt"/>
              </a:rPr>
              <a:t>Cuentas</a:t>
            </a:r>
            <a:r>
              <a:rPr lang="en-US" sz="3200" kern="0" dirty="0" smtClean="0">
                <a:solidFill>
                  <a:srgbClr val="FFFF99"/>
                </a:solidFill>
                <a:latin typeface="+mj-lt"/>
              </a:rPr>
              <a:t> de </a:t>
            </a:r>
            <a:r>
              <a:rPr lang="en-US" sz="3200" kern="0" dirty="0" err="1" smtClean="0">
                <a:solidFill>
                  <a:srgbClr val="FFFF99"/>
                </a:solidFill>
                <a:latin typeface="+mj-lt"/>
              </a:rPr>
              <a:t>Servicio</a:t>
            </a:r>
            <a:r>
              <a:rPr lang="en-US" sz="3200" kern="0" dirty="0" smtClean="0">
                <a:solidFill>
                  <a:srgbClr val="FFFF99"/>
                </a:solidFill>
                <a:latin typeface="+mj-lt"/>
              </a:rPr>
              <a:t> (</a:t>
            </a:r>
            <a:r>
              <a:rPr lang="en-US" sz="3200" kern="0" dirty="0" err="1" smtClean="0">
                <a:solidFill>
                  <a:srgbClr val="FFFF99"/>
                </a:solidFill>
                <a:latin typeface="+mj-lt"/>
              </a:rPr>
              <a:t>Introducción</a:t>
            </a:r>
            <a:r>
              <a:rPr lang="en-US" sz="3200" kern="0" dirty="0" smtClean="0">
                <a:solidFill>
                  <a:srgbClr val="FFFF99"/>
                </a:solidFill>
                <a:latin typeface="+mj-lt"/>
              </a:rPr>
              <a:t>)</a:t>
            </a:r>
            <a:endParaRPr lang="en-US" sz="3200" kern="0" dirty="0">
              <a:solidFill>
                <a:srgbClr val="FFFF99"/>
              </a:solidFill>
              <a:latin typeface="+mj-lt"/>
            </a:endParaRPr>
          </a:p>
        </p:txBody>
      </p:sp>
      <p:sp>
        <p:nvSpPr>
          <p:cNvPr id="179203" name="179202 Forma"/>
          <p:cNvSpPr>
            <a:spLocks noGrp="1" noChangeArrowheads="1"/>
          </p:cNvSpPr>
          <p:nvPr>
            <p:ph type="body" idx="4294967295"/>
          </p:nvPr>
        </p:nvSpPr>
        <p:spPr>
          <a:xfrm>
            <a:off x="462533" y="1124744"/>
            <a:ext cx="8357939" cy="5256584"/>
          </a:xfrm>
        </p:spPr>
        <p:txBody>
          <a:bodyPr/>
          <a:lstStyle/>
          <a:p>
            <a:r>
              <a:rPr lang="es-MX" sz="2000" dirty="0"/>
              <a:t>Las cuentas de servicio serán las que en realidad corran la Aplicación o</a:t>
            </a:r>
            <a:r>
              <a:rPr lang="es-MX" sz="2000" dirty="0" smtClean="0"/>
              <a:t> </a:t>
            </a:r>
            <a:r>
              <a:rPr lang="es-MX" sz="2000" dirty="0"/>
              <a:t>Sitio Web de cada uno de nuestros clientes y serán, </a:t>
            </a:r>
            <a:r>
              <a:rPr lang="es-MX" sz="2000" dirty="0" smtClean="0"/>
              <a:t>los </a:t>
            </a:r>
            <a:r>
              <a:rPr lang="es-MX" sz="2000" dirty="0"/>
              <a:t>usuarios que naveguen en nuestra aplicación</a:t>
            </a:r>
            <a:r>
              <a:rPr lang="es-MX" sz="2000" dirty="0" smtClean="0"/>
              <a:t>.</a:t>
            </a:r>
          </a:p>
          <a:p>
            <a:endParaRPr lang="es-MX" sz="2000" dirty="0" smtClean="0"/>
          </a:p>
          <a:p>
            <a:r>
              <a:rPr lang="es-MX" sz="2000" dirty="0" smtClean="0"/>
              <a:t>Cuando </a:t>
            </a:r>
            <a:r>
              <a:rPr lang="es-MX" sz="2000" dirty="0"/>
              <a:t>un usuario externo </a:t>
            </a:r>
            <a:r>
              <a:rPr lang="es-MX" sz="2000" dirty="0" smtClean="0"/>
              <a:t>ingresa a </a:t>
            </a:r>
            <a:r>
              <a:rPr lang="es-MX" sz="2000" dirty="0"/>
              <a:t>nuestro sitio, en realidad estará visitándolo en nombre de este usuario de </a:t>
            </a:r>
            <a:r>
              <a:rPr lang="es-MX" sz="2000" dirty="0" smtClean="0"/>
              <a:t>servicio.</a:t>
            </a:r>
          </a:p>
          <a:p>
            <a:endParaRPr lang="es-MX" sz="2000" dirty="0" smtClean="0"/>
          </a:p>
          <a:p>
            <a:r>
              <a:rPr lang="es-MX" sz="2000" dirty="0" smtClean="0"/>
              <a:t>Esto </a:t>
            </a:r>
            <a:r>
              <a:rPr lang="es-MX" sz="2000" dirty="0"/>
              <a:t>significa que para cada sitio web vamos a crear una cuenta de servicio </a:t>
            </a:r>
            <a:r>
              <a:rPr lang="es-MX" sz="2000" dirty="0" smtClean="0"/>
              <a:t>diferenciada </a:t>
            </a:r>
            <a:r>
              <a:rPr lang="es-MX" sz="2000" dirty="0"/>
              <a:t>y única</a:t>
            </a:r>
            <a:r>
              <a:rPr lang="es-MX" sz="2000" dirty="0" smtClean="0"/>
              <a:t>.</a:t>
            </a:r>
          </a:p>
          <a:p>
            <a:endParaRPr lang="es-MX" sz="2000" dirty="0" smtClean="0"/>
          </a:p>
          <a:p>
            <a:r>
              <a:rPr lang="es-MX" sz="2000" dirty="0" smtClean="0"/>
              <a:t>Vamos </a:t>
            </a:r>
            <a:r>
              <a:rPr lang="es-MX" sz="2000" dirty="0"/>
              <a:t>a elegir agregarle el prefijo </a:t>
            </a:r>
            <a:r>
              <a:rPr lang="es-MX" sz="2000" dirty="0">
                <a:solidFill>
                  <a:srgbClr val="FFFF00"/>
                </a:solidFill>
              </a:rPr>
              <a:t>“</a:t>
            </a:r>
            <a:r>
              <a:rPr lang="es-MX" sz="2000" dirty="0" err="1">
                <a:solidFill>
                  <a:srgbClr val="FFFF00"/>
                </a:solidFill>
              </a:rPr>
              <a:t>iis</a:t>
            </a:r>
            <a:r>
              <a:rPr lang="es-MX" sz="2000" dirty="0">
                <a:solidFill>
                  <a:srgbClr val="FFFF00"/>
                </a:solidFill>
              </a:rPr>
              <a:t>_” </a:t>
            </a:r>
            <a:r>
              <a:rPr lang="es-MX" sz="2000" dirty="0"/>
              <a:t>a cada usuario, y luego le pondremos el nombre de </a:t>
            </a:r>
            <a:r>
              <a:rPr lang="es-MX" sz="2000" dirty="0" smtClean="0"/>
              <a:t>dominio:</a:t>
            </a:r>
          </a:p>
          <a:p>
            <a:pPr lvl="1"/>
            <a:r>
              <a:rPr lang="es-MX" sz="1600" dirty="0" smtClean="0">
                <a:solidFill>
                  <a:srgbClr val="FFFF00"/>
                </a:solidFill>
              </a:rPr>
              <a:t>sitio1.com -&gt; iis_sitio1.com</a:t>
            </a:r>
          </a:p>
          <a:p>
            <a:pPr lvl="1"/>
            <a:r>
              <a:rPr lang="es-MX" sz="1600" dirty="0" smtClean="0">
                <a:solidFill>
                  <a:srgbClr val="FFFF00"/>
                </a:solidFill>
              </a:rPr>
              <a:t>sitio2.com -&gt; iis_sitio2.com</a:t>
            </a:r>
            <a:endParaRPr lang="es-ES" sz="1600" dirty="0" smtClean="0">
              <a:solidFill>
                <a:srgbClr val="FFFF00"/>
              </a:solidFill>
            </a:endParaRPr>
          </a:p>
          <a:p>
            <a:pPr lvl="1"/>
            <a:r>
              <a:rPr lang="es-MX" sz="1600" dirty="0" smtClean="0">
                <a:solidFill>
                  <a:srgbClr val="FFFF00"/>
                </a:solidFill>
              </a:rPr>
              <a:t>sitio3.com -&gt; iis_sitio3.com</a:t>
            </a:r>
            <a:endParaRPr lang="es-ES" sz="1600" dirty="0" smtClean="0">
              <a:solidFill>
                <a:srgbClr val="FFFF00"/>
              </a:solidFill>
            </a:endParaRPr>
          </a:p>
          <a:p>
            <a:pPr lvl="1"/>
            <a:r>
              <a:rPr lang="es-MX" sz="1600" dirty="0" smtClean="0">
                <a:solidFill>
                  <a:srgbClr val="FFFF00"/>
                </a:solidFill>
              </a:rPr>
              <a:t>sitio4.com -&gt; iis_sitio4.com</a:t>
            </a:r>
            <a:endParaRPr lang="es-ES" sz="1600" dirty="0" smtClean="0">
              <a:solidFill>
                <a:srgbClr val="FFFF00"/>
              </a:solidFill>
            </a:endParaRPr>
          </a:p>
          <a:p>
            <a:pPr lvl="1"/>
            <a:r>
              <a:rPr lang="es-MX" sz="1600" dirty="0" smtClean="0">
                <a:solidFill>
                  <a:srgbClr val="FFFF00"/>
                </a:solidFill>
              </a:rPr>
              <a:t>sitio5.com -&gt; iis_sitio5.com</a:t>
            </a:r>
            <a:endParaRPr lang="es-ES" sz="1600" b="1" dirty="0">
              <a:solidFill>
                <a:srgbClr val="FFFF00"/>
              </a:solidFill>
            </a:endParaRPr>
          </a:p>
        </p:txBody>
      </p:sp>
    </p:spTree>
    <p:extLst>
      <p:ext uri="{BB962C8B-B14F-4D97-AF65-F5344CB8AC3E}">
        <p14:creationId xmlns:p14="http://schemas.microsoft.com/office/powerpoint/2010/main" val="5571728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920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920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920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9203">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920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920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920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920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323528" y="115888"/>
            <a:ext cx="8640960" cy="792162"/>
          </a:xfrm>
        </p:spPr>
        <p:txBody>
          <a:bodyPr/>
          <a:lstStyle/>
          <a:p>
            <a:pPr>
              <a:defRPr/>
            </a:pPr>
            <a:r>
              <a:rPr lang="en-US" sz="3200" kern="0" dirty="0" err="1" smtClean="0">
                <a:solidFill>
                  <a:srgbClr val="FFFF99"/>
                </a:solidFill>
                <a:latin typeface="+mj-lt"/>
              </a:rPr>
              <a:t>Configuración</a:t>
            </a:r>
            <a:r>
              <a:rPr lang="en-US" sz="3200" kern="0" dirty="0" smtClean="0">
                <a:solidFill>
                  <a:srgbClr val="FFFF99"/>
                </a:solidFill>
                <a:latin typeface="+mj-lt"/>
              </a:rPr>
              <a:t> de </a:t>
            </a:r>
            <a:r>
              <a:rPr lang="en-US" sz="3200" kern="0" dirty="0" err="1" smtClean="0">
                <a:solidFill>
                  <a:srgbClr val="FFFF99"/>
                </a:solidFill>
                <a:latin typeface="+mj-lt"/>
              </a:rPr>
              <a:t>Cuentas</a:t>
            </a:r>
            <a:r>
              <a:rPr lang="en-US" sz="3200" kern="0" dirty="0" smtClean="0">
                <a:solidFill>
                  <a:srgbClr val="FFFF99"/>
                </a:solidFill>
                <a:latin typeface="+mj-lt"/>
              </a:rPr>
              <a:t> de </a:t>
            </a:r>
            <a:r>
              <a:rPr lang="en-US" sz="3200" kern="0" dirty="0" err="1" smtClean="0">
                <a:solidFill>
                  <a:srgbClr val="FFFF99"/>
                </a:solidFill>
                <a:latin typeface="+mj-lt"/>
              </a:rPr>
              <a:t>Servicio</a:t>
            </a:r>
            <a:endParaRPr lang="en-US" sz="3200" kern="0" dirty="0">
              <a:solidFill>
                <a:srgbClr val="FFFF99"/>
              </a:solidFill>
              <a:latin typeface="+mj-lt"/>
            </a:endParaRPr>
          </a:p>
        </p:txBody>
      </p:sp>
      <p:sp>
        <p:nvSpPr>
          <p:cNvPr id="179203" name="179202 Forma"/>
          <p:cNvSpPr>
            <a:spLocks noGrp="1" noChangeArrowheads="1"/>
          </p:cNvSpPr>
          <p:nvPr>
            <p:ph type="body" idx="4294967295"/>
          </p:nvPr>
        </p:nvSpPr>
        <p:spPr>
          <a:xfrm>
            <a:off x="462533" y="1124744"/>
            <a:ext cx="8357939" cy="5256584"/>
          </a:xfrm>
        </p:spPr>
        <p:txBody>
          <a:bodyPr/>
          <a:lstStyle/>
          <a:p>
            <a:r>
              <a:rPr lang="es-MX" sz="2000" dirty="0"/>
              <a:t>Para </a:t>
            </a:r>
            <a:r>
              <a:rPr lang="es-MX" sz="2000" dirty="0" smtClean="0"/>
              <a:t>crear los</a:t>
            </a:r>
            <a:r>
              <a:rPr lang="es-MX" sz="2000" dirty="0"/>
              <a:t> </a:t>
            </a:r>
            <a:r>
              <a:rPr lang="es-MX" sz="2000" dirty="0" smtClean="0"/>
              <a:t> usuarios </a:t>
            </a:r>
            <a:r>
              <a:rPr lang="es-MX" sz="2000" dirty="0"/>
              <a:t>vamos a </a:t>
            </a:r>
            <a:r>
              <a:rPr lang="es-MX" sz="2000" dirty="0" smtClean="0"/>
              <a:t>la </a:t>
            </a:r>
            <a:r>
              <a:rPr lang="es-MX" sz="2000" dirty="0"/>
              <a:t>consola </a:t>
            </a:r>
            <a:r>
              <a:rPr lang="es-MX" sz="2000" dirty="0">
                <a:solidFill>
                  <a:srgbClr val="FFFF00"/>
                </a:solidFill>
              </a:rPr>
              <a:t>“Local </a:t>
            </a:r>
            <a:r>
              <a:rPr lang="es-MX" sz="2000" dirty="0" err="1">
                <a:solidFill>
                  <a:srgbClr val="FFFF00"/>
                </a:solidFill>
              </a:rPr>
              <a:t>Users</a:t>
            </a:r>
            <a:r>
              <a:rPr lang="es-MX" sz="2000" dirty="0">
                <a:solidFill>
                  <a:srgbClr val="FFFF00"/>
                </a:solidFill>
              </a:rPr>
              <a:t> and </a:t>
            </a:r>
            <a:r>
              <a:rPr lang="es-MX" sz="2000" dirty="0" err="1">
                <a:solidFill>
                  <a:srgbClr val="FFFF00"/>
                </a:solidFill>
              </a:rPr>
              <a:t>Groups</a:t>
            </a:r>
            <a:r>
              <a:rPr lang="es-MX" sz="2000" dirty="0">
                <a:solidFill>
                  <a:srgbClr val="FFFF00"/>
                </a:solidFill>
              </a:rPr>
              <a:t>”</a:t>
            </a:r>
            <a:r>
              <a:rPr lang="es-MX" sz="2000" dirty="0"/>
              <a:t> </a:t>
            </a:r>
            <a:r>
              <a:rPr lang="es-MX" sz="2000" dirty="0" smtClean="0"/>
              <a:t> (Server Manager) en </a:t>
            </a:r>
            <a:r>
              <a:rPr lang="es-MX" sz="2000" dirty="0"/>
              <a:t>nuestro Windows Server. Nuestro primer usuario creado </a:t>
            </a:r>
            <a:r>
              <a:rPr lang="es-MX" sz="2000" dirty="0" smtClean="0"/>
              <a:t>será  </a:t>
            </a:r>
            <a:r>
              <a:rPr lang="es-MX" sz="2000" dirty="0" smtClean="0">
                <a:solidFill>
                  <a:srgbClr val="FFFF00"/>
                </a:solidFill>
              </a:rPr>
              <a:t>iis_sitio1.com</a:t>
            </a:r>
            <a:r>
              <a:rPr lang="es-MX" sz="2000" dirty="0" smtClean="0"/>
              <a:t>:</a:t>
            </a:r>
            <a:endParaRPr lang="es-ES" sz="1600" b="1" dirty="0">
              <a:solidFill>
                <a:srgbClr val="FFFF00"/>
              </a:solidFill>
            </a:endParaRPr>
          </a:p>
        </p:txBody>
      </p:sp>
      <p:pic>
        <p:nvPicPr>
          <p:cNvPr id="4" name="Imagen 3" descr="Usuario de servicio IIS creado.">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2267744" y="2132856"/>
            <a:ext cx="4392488" cy="4609182"/>
          </a:xfrm>
          <a:prstGeom prst="rect">
            <a:avLst/>
          </a:prstGeom>
          <a:noFill/>
          <a:ln>
            <a:noFill/>
          </a:ln>
        </p:spPr>
      </p:pic>
    </p:spTree>
    <p:extLst>
      <p:ext uri="{BB962C8B-B14F-4D97-AF65-F5344CB8AC3E}">
        <p14:creationId xmlns:p14="http://schemas.microsoft.com/office/powerpoint/2010/main" val="15058200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323528" y="115888"/>
            <a:ext cx="8640960" cy="792162"/>
          </a:xfrm>
        </p:spPr>
        <p:txBody>
          <a:bodyPr/>
          <a:lstStyle/>
          <a:p>
            <a:pPr>
              <a:defRPr/>
            </a:pPr>
            <a:r>
              <a:rPr lang="en-US" sz="3200" kern="0" dirty="0" err="1" smtClean="0">
                <a:solidFill>
                  <a:srgbClr val="FFFF99"/>
                </a:solidFill>
                <a:latin typeface="+mj-lt"/>
              </a:rPr>
              <a:t>Configuración</a:t>
            </a:r>
            <a:r>
              <a:rPr lang="en-US" sz="3200" kern="0" dirty="0" smtClean="0">
                <a:solidFill>
                  <a:srgbClr val="FFFF99"/>
                </a:solidFill>
                <a:latin typeface="+mj-lt"/>
              </a:rPr>
              <a:t> de </a:t>
            </a:r>
            <a:r>
              <a:rPr lang="en-US" sz="3200" kern="0" dirty="0" err="1" smtClean="0">
                <a:solidFill>
                  <a:srgbClr val="FFFF99"/>
                </a:solidFill>
                <a:latin typeface="+mj-lt"/>
              </a:rPr>
              <a:t>Cuentas</a:t>
            </a:r>
            <a:r>
              <a:rPr lang="en-US" sz="3200" kern="0" dirty="0" smtClean="0">
                <a:solidFill>
                  <a:srgbClr val="FFFF99"/>
                </a:solidFill>
                <a:latin typeface="+mj-lt"/>
              </a:rPr>
              <a:t> de </a:t>
            </a:r>
            <a:r>
              <a:rPr lang="en-US" sz="3200" kern="0" dirty="0" err="1" smtClean="0">
                <a:solidFill>
                  <a:srgbClr val="FFFF99"/>
                </a:solidFill>
                <a:latin typeface="+mj-lt"/>
              </a:rPr>
              <a:t>Servicio</a:t>
            </a:r>
            <a:endParaRPr lang="en-US" sz="3200" kern="0" dirty="0">
              <a:solidFill>
                <a:srgbClr val="FFFF99"/>
              </a:solidFill>
              <a:latin typeface="+mj-lt"/>
            </a:endParaRPr>
          </a:p>
        </p:txBody>
      </p:sp>
      <p:sp>
        <p:nvSpPr>
          <p:cNvPr id="179203" name="179202 Forma"/>
          <p:cNvSpPr>
            <a:spLocks noGrp="1" noChangeArrowheads="1"/>
          </p:cNvSpPr>
          <p:nvPr>
            <p:ph type="body" idx="4294967295"/>
          </p:nvPr>
        </p:nvSpPr>
        <p:spPr>
          <a:xfrm>
            <a:off x="462533" y="1124744"/>
            <a:ext cx="8357939" cy="5256584"/>
          </a:xfrm>
        </p:spPr>
        <p:txBody>
          <a:bodyPr/>
          <a:lstStyle/>
          <a:p>
            <a:r>
              <a:rPr lang="es-MX" sz="2000" dirty="0"/>
              <a:t>Por cada uno de los sitios, vamos a crear el usuario correspondiente y le asignaremos una contraseña, la cual debemos documentar</a:t>
            </a:r>
            <a:r>
              <a:rPr lang="es-MX" sz="2000" dirty="0" smtClean="0"/>
              <a:t>:</a:t>
            </a:r>
            <a:endParaRPr lang="es-ES" sz="1600" b="1" dirty="0">
              <a:solidFill>
                <a:srgbClr val="FFFF00"/>
              </a:solidFill>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571" y="1781380"/>
            <a:ext cx="7682857" cy="4455932"/>
          </a:xfrm>
          <a:prstGeom prst="rect">
            <a:avLst/>
          </a:prstGeom>
        </p:spPr>
      </p:pic>
    </p:spTree>
    <p:extLst>
      <p:ext uri="{BB962C8B-B14F-4D97-AF65-F5344CB8AC3E}">
        <p14:creationId xmlns:p14="http://schemas.microsoft.com/office/powerpoint/2010/main" val="29032052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itle 1"/>
          <p:cNvSpPr>
            <a:spLocks noGrp="1"/>
          </p:cNvSpPr>
          <p:nvPr>
            <p:ph type="title" idx="4294967295"/>
          </p:nvPr>
        </p:nvSpPr>
        <p:spPr>
          <a:xfrm>
            <a:off x="457200" y="115888"/>
            <a:ext cx="8229600" cy="792162"/>
          </a:xfrm>
        </p:spPr>
        <p:txBody>
          <a:bodyPr/>
          <a:lstStyle/>
          <a:p>
            <a:pPr>
              <a:defRPr/>
            </a:pPr>
            <a:r>
              <a:rPr lang="es-ES" kern="0">
                <a:solidFill>
                  <a:srgbClr val="FFFF99"/>
                </a:solidFill>
                <a:latin typeface="+mj-lt"/>
              </a:rPr>
              <a:t>Introducción a IIS 7.0</a:t>
            </a:r>
            <a:endParaRPr lang="es-ES_tradnl" kern="0">
              <a:solidFill>
                <a:srgbClr val="FFFF99"/>
              </a:solidFill>
              <a:latin typeface="+mj-lt"/>
            </a:endParaRPr>
          </a:p>
        </p:txBody>
      </p:sp>
      <p:sp>
        <p:nvSpPr>
          <p:cNvPr id="219139" name="Text Placeholder 2"/>
          <p:cNvSpPr>
            <a:spLocks noGrp="1"/>
          </p:cNvSpPr>
          <p:nvPr>
            <p:ph type="body" idx="4294967295"/>
          </p:nvPr>
        </p:nvSpPr>
        <p:spPr>
          <a:xfrm>
            <a:off x="457200" y="1295400"/>
            <a:ext cx="8229600" cy="2997200"/>
          </a:xfrm>
        </p:spPr>
        <p:txBody>
          <a:bodyPr/>
          <a:lstStyle/>
          <a:p>
            <a:pPr algn="just"/>
            <a:r>
              <a:rPr lang="es-ES" altLang="es-ES" sz="2800"/>
              <a:t>IIS 7.0 supone un cambio radical en la filosofía de servidor de aplicaciones</a:t>
            </a:r>
          </a:p>
          <a:p>
            <a:pPr algn="just"/>
            <a:r>
              <a:rPr lang="es-ES" altLang="es-ES" sz="2800"/>
              <a:t>Es uno de los desarrollos más completo y destacados de Windows Server 2008</a:t>
            </a:r>
          </a:p>
          <a:p>
            <a:pPr algn="just"/>
            <a:r>
              <a:rPr lang="es-ES" altLang="es-ES" sz="2800"/>
              <a:t>Incluye nuevas características tanto para programadores como administradores</a:t>
            </a:r>
            <a:endParaRPr lang="es-ES_tradnl" altLang="es-ES"/>
          </a:p>
        </p:txBody>
      </p:sp>
      <p:grpSp>
        <p:nvGrpSpPr>
          <p:cNvPr id="2" name="Group 62"/>
          <p:cNvGrpSpPr>
            <a:grpSpLocks/>
          </p:cNvGrpSpPr>
          <p:nvPr/>
        </p:nvGrpSpPr>
        <p:grpSpPr bwMode="auto">
          <a:xfrm>
            <a:off x="5868988" y="4365625"/>
            <a:ext cx="2951162" cy="1584325"/>
            <a:chOff x="-2281440" y="1544841"/>
            <a:chExt cx="2281440" cy="1104574"/>
          </a:xfrm>
        </p:grpSpPr>
        <p:pic>
          <p:nvPicPr>
            <p:cNvPr id="184321" name="Picture 1" descr="E:\SVN\TechNet Resources\Samples\PPT Graphics\Windows Illustration Icons\Internet.png"/>
            <p:cNvPicPr>
              <a:picLocks noChangeAspect="1" noChangeArrowheads="1"/>
            </p:cNvPicPr>
            <p:nvPr/>
          </p:nvPicPr>
          <p:blipFill>
            <a:blip r:embed="rId2"/>
            <a:srcRect/>
            <a:stretch>
              <a:fillRect/>
            </a:stretch>
          </p:blipFill>
          <p:spPr bwMode="auto">
            <a:xfrm>
              <a:off x="-1516869" y="1631170"/>
              <a:ext cx="984247" cy="985041"/>
            </a:xfrm>
            <a:prstGeom prst="rect">
              <a:avLst/>
            </a:prstGeom>
            <a:noFill/>
            <a:effectLst>
              <a:outerShdw blurRad="50800" dist="38100" dir="2700000" algn="tl" rotWithShape="0">
                <a:prstClr val="black">
                  <a:alpha val="40000"/>
                </a:prstClr>
              </a:outerShdw>
            </a:effectLst>
          </p:spPr>
        </p:pic>
        <p:pic>
          <p:nvPicPr>
            <p:cNvPr id="59" name="Rectangle 24598" descr="Server"/>
            <p:cNvPicPr>
              <a:picLocks noChangeAspect="1" noChangeArrowheads="1"/>
            </p:cNvPicPr>
            <p:nvPr/>
          </p:nvPicPr>
          <p:blipFill>
            <a:blip r:embed="rId3"/>
            <a:srcRect/>
            <a:stretch>
              <a:fillRect/>
            </a:stretch>
          </p:blipFill>
          <p:spPr bwMode="auto">
            <a:xfrm>
              <a:off x="-670073" y="1734102"/>
              <a:ext cx="670073" cy="915313"/>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84322" name="Picture 2" descr="E:\SVN\TechNet Resources\Samples\PPT Graphics\Windows Illustration Icons\Computer.png"/>
            <p:cNvPicPr>
              <a:picLocks noChangeAspect="1" noChangeArrowheads="1"/>
            </p:cNvPicPr>
            <p:nvPr/>
          </p:nvPicPr>
          <p:blipFill>
            <a:blip r:embed="rId4"/>
            <a:srcRect/>
            <a:stretch>
              <a:fillRect/>
            </a:stretch>
          </p:blipFill>
          <p:spPr bwMode="auto">
            <a:xfrm>
              <a:off x="-2281440" y="1544841"/>
              <a:ext cx="1072608" cy="1072478"/>
            </a:xfrm>
            <a:prstGeom prst="rect">
              <a:avLst/>
            </a:prstGeom>
            <a:noFill/>
            <a:effectLst>
              <a:outerShdw blurRad="50800" dist="38100" dir="2700000" algn="tl" rotWithShape="0">
                <a:prstClr val="black">
                  <a:alpha val="40000"/>
                </a:prstClr>
              </a:outerShdw>
            </a:effectLst>
          </p:spPr>
        </p:pic>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323528" y="115888"/>
            <a:ext cx="8640960" cy="792162"/>
          </a:xfrm>
        </p:spPr>
        <p:txBody>
          <a:bodyPr/>
          <a:lstStyle/>
          <a:p>
            <a:pPr>
              <a:defRPr/>
            </a:pPr>
            <a:r>
              <a:rPr lang="en-US" sz="3200" kern="0" dirty="0" err="1" smtClean="0">
                <a:solidFill>
                  <a:srgbClr val="FFFF99"/>
                </a:solidFill>
                <a:latin typeface="+mj-lt"/>
              </a:rPr>
              <a:t>Configuración</a:t>
            </a:r>
            <a:r>
              <a:rPr lang="en-US" sz="3200" kern="0" dirty="0" smtClean="0">
                <a:solidFill>
                  <a:srgbClr val="FFFF99"/>
                </a:solidFill>
                <a:latin typeface="+mj-lt"/>
              </a:rPr>
              <a:t> de </a:t>
            </a:r>
            <a:r>
              <a:rPr lang="en-US" sz="3200" kern="0" dirty="0" err="1" smtClean="0">
                <a:solidFill>
                  <a:srgbClr val="FFFF99"/>
                </a:solidFill>
                <a:latin typeface="+mj-lt"/>
              </a:rPr>
              <a:t>Permisos</a:t>
            </a:r>
            <a:r>
              <a:rPr lang="en-US" sz="3200" kern="0" dirty="0" smtClean="0">
                <a:solidFill>
                  <a:srgbClr val="FFFF99"/>
                </a:solidFill>
                <a:latin typeface="+mj-lt"/>
              </a:rPr>
              <a:t> para </a:t>
            </a:r>
            <a:r>
              <a:rPr lang="en-US" sz="3200" kern="0" dirty="0" err="1" smtClean="0">
                <a:solidFill>
                  <a:srgbClr val="FFFF99"/>
                </a:solidFill>
                <a:latin typeface="+mj-lt"/>
              </a:rPr>
              <a:t>las</a:t>
            </a:r>
            <a:r>
              <a:rPr lang="en-US" sz="3200" kern="0" dirty="0" smtClean="0">
                <a:solidFill>
                  <a:srgbClr val="FFFF99"/>
                </a:solidFill>
                <a:latin typeface="+mj-lt"/>
              </a:rPr>
              <a:t> </a:t>
            </a:r>
            <a:r>
              <a:rPr lang="en-US" sz="3200" kern="0" dirty="0" err="1" smtClean="0">
                <a:solidFill>
                  <a:srgbClr val="FFFF99"/>
                </a:solidFill>
                <a:latin typeface="+mj-lt"/>
              </a:rPr>
              <a:t>Cuentas</a:t>
            </a:r>
            <a:r>
              <a:rPr lang="en-US" sz="3200" kern="0" dirty="0" smtClean="0">
                <a:solidFill>
                  <a:srgbClr val="FFFF99"/>
                </a:solidFill>
                <a:latin typeface="+mj-lt"/>
              </a:rPr>
              <a:t> de </a:t>
            </a:r>
            <a:r>
              <a:rPr lang="en-US" sz="3200" kern="0" dirty="0" err="1" smtClean="0">
                <a:solidFill>
                  <a:srgbClr val="FFFF99"/>
                </a:solidFill>
                <a:latin typeface="+mj-lt"/>
              </a:rPr>
              <a:t>Servicio</a:t>
            </a:r>
            <a:endParaRPr lang="en-US" sz="3200" kern="0" dirty="0">
              <a:solidFill>
                <a:srgbClr val="FFFF99"/>
              </a:solidFill>
              <a:latin typeface="+mj-lt"/>
            </a:endParaRPr>
          </a:p>
        </p:txBody>
      </p:sp>
      <p:sp>
        <p:nvSpPr>
          <p:cNvPr id="179203" name="179202 Forma"/>
          <p:cNvSpPr>
            <a:spLocks noGrp="1" noChangeArrowheads="1"/>
          </p:cNvSpPr>
          <p:nvPr>
            <p:ph type="body" idx="4294967295"/>
          </p:nvPr>
        </p:nvSpPr>
        <p:spPr>
          <a:xfrm>
            <a:off x="462532" y="1052736"/>
            <a:ext cx="8357939" cy="5256584"/>
          </a:xfrm>
        </p:spPr>
        <p:txBody>
          <a:bodyPr/>
          <a:lstStyle/>
          <a:p>
            <a:r>
              <a:rPr lang="es-MX" sz="2000" dirty="0" smtClean="0"/>
              <a:t>Por </a:t>
            </a:r>
            <a:r>
              <a:rPr lang="es-MX" sz="2000" dirty="0"/>
              <a:t>cada carpeta </a:t>
            </a:r>
            <a:r>
              <a:rPr lang="es-MX" sz="2000" dirty="0" err="1">
                <a:solidFill>
                  <a:srgbClr val="FFFF00"/>
                </a:solidFill>
              </a:rPr>
              <a:t>wwwroot</a:t>
            </a:r>
            <a:r>
              <a:rPr lang="es-MX" sz="2000" dirty="0">
                <a:solidFill>
                  <a:srgbClr val="FFFF00"/>
                </a:solidFill>
              </a:rPr>
              <a:t> de cada sitio web</a:t>
            </a:r>
            <a:r>
              <a:rPr lang="es-MX" sz="2000" dirty="0"/>
              <a:t>, vamos a configurar con </a:t>
            </a:r>
            <a:r>
              <a:rPr lang="es-MX" sz="2000" dirty="0">
                <a:solidFill>
                  <a:srgbClr val="FFFF00"/>
                </a:solidFill>
              </a:rPr>
              <a:t>derechos de lectura </a:t>
            </a:r>
            <a:r>
              <a:rPr lang="es-MX" sz="2000" dirty="0"/>
              <a:t>al </a:t>
            </a:r>
            <a:r>
              <a:rPr lang="es-MX" sz="2000" dirty="0" smtClean="0"/>
              <a:t>usuario. </a:t>
            </a:r>
            <a:r>
              <a:rPr lang="es-MX" sz="2000" dirty="0"/>
              <a:t>Por ejemplo, para el sitio web “sitio1.com”, carpeta “</a:t>
            </a:r>
            <a:r>
              <a:rPr lang="es-MX" sz="2000" dirty="0" err="1"/>
              <a:t>wwwroot</a:t>
            </a:r>
            <a:r>
              <a:rPr lang="es-MX" sz="2000" dirty="0"/>
              <a:t>”, tenemos el usuario “iis_sitio1.com”:</a:t>
            </a:r>
            <a:endParaRPr lang="es-ES" sz="1600" b="1" dirty="0">
              <a:solidFill>
                <a:srgbClr val="FFFF00"/>
              </a:solidFill>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680" y="2137848"/>
            <a:ext cx="5328592" cy="4531511"/>
          </a:xfrm>
          <a:prstGeom prst="rect">
            <a:avLst/>
          </a:prstGeom>
        </p:spPr>
      </p:pic>
    </p:spTree>
    <p:extLst>
      <p:ext uri="{BB962C8B-B14F-4D97-AF65-F5344CB8AC3E}">
        <p14:creationId xmlns:p14="http://schemas.microsoft.com/office/powerpoint/2010/main" val="39164082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457200" y="115888"/>
            <a:ext cx="8229600" cy="792162"/>
          </a:xfrm>
        </p:spPr>
        <p:txBody>
          <a:bodyPr/>
          <a:lstStyle/>
          <a:p>
            <a:pPr>
              <a:defRPr/>
            </a:pPr>
            <a:r>
              <a:rPr lang="es-ES" kern="0" dirty="0" smtClean="0">
                <a:solidFill>
                  <a:srgbClr val="FFFF99"/>
                </a:solidFill>
                <a:latin typeface="+mj-lt"/>
              </a:rPr>
              <a:t>Configuración de Sitios Web</a:t>
            </a:r>
            <a:endParaRPr lang="en-US" kern="0" dirty="0">
              <a:solidFill>
                <a:srgbClr val="FFFF99"/>
              </a:solidFill>
              <a:latin typeface="+mj-lt"/>
            </a:endParaRPr>
          </a:p>
        </p:txBody>
      </p:sp>
      <p:sp>
        <p:nvSpPr>
          <p:cNvPr id="179203" name="179202 Forma"/>
          <p:cNvSpPr>
            <a:spLocks noGrp="1" noChangeArrowheads="1"/>
          </p:cNvSpPr>
          <p:nvPr>
            <p:ph type="body" idx="4294967295"/>
          </p:nvPr>
        </p:nvSpPr>
        <p:spPr>
          <a:xfrm>
            <a:off x="189988" y="908050"/>
            <a:ext cx="2839726" cy="5678476"/>
          </a:xfrm>
        </p:spPr>
        <p:txBody>
          <a:bodyPr/>
          <a:lstStyle/>
          <a:p>
            <a:r>
              <a:rPr lang="es-MX" sz="2400" dirty="0" smtClean="0">
                <a:solidFill>
                  <a:srgbClr val="FFFF00"/>
                </a:solidFill>
              </a:rPr>
              <a:t>Eliminar el  </a:t>
            </a:r>
            <a:r>
              <a:rPr lang="es-MX" sz="2400" dirty="0">
                <a:solidFill>
                  <a:srgbClr val="FFFF00"/>
                </a:solidFill>
              </a:rPr>
              <a:t>Default Web </a:t>
            </a:r>
            <a:r>
              <a:rPr lang="es-MX" sz="2400" dirty="0" err="1" smtClean="0">
                <a:solidFill>
                  <a:srgbClr val="FFFF00"/>
                </a:solidFill>
              </a:rPr>
              <a:t>Site</a:t>
            </a:r>
            <a:r>
              <a:rPr lang="es-MX" sz="2400" dirty="0" smtClean="0">
                <a:solidFill>
                  <a:srgbClr val="FFFF00"/>
                </a:solidFill>
              </a:rPr>
              <a:t> del  IIS.</a:t>
            </a:r>
            <a:endParaRPr lang="es-ES" sz="2400" dirty="0">
              <a:solidFill>
                <a:srgbClr val="FFFF00"/>
              </a:solidFill>
            </a:endParaRPr>
          </a:p>
          <a:p>
            <a:r>
              <a:rPr lang="es-MX" sz="2400" dirty="0"/>
              <a:t>Para ello, vamos a abrir la consola </a:t>
            </a:r>
            <a:r>
              <a:rPr lang="es-MX" sz="2400" dirty="0">
                <a:solidFill>
                  <a:srgbClr val="FFFF00"/>
                </a:solidFill>
              </a:rPr>
              <a:t>“Internet </a:t>
            </a:r>
            <a:r>
              <a:rPr lang="es-MX" sz="2400" dirty="0" err="1">
                <a:solidFill>
                  <a:srgbClr val="FFFF00"/>
                </a:solidFill>
              </a:rPr>
              <a:t>Information</a:t>
            </a:r>
            <a:r>
              <a:rPr lang="es-MX" sz="2400" dirty="0">
                <a:solidFill>
                  <a:srgbClr val="FFFF00"/>
                </a:solidFill>
              </a:rPr>
              <a:t> </a:t>
            </a:r>
            <a:r>
              <a:rPr lang="es-MX" sz="2400" dirty="0" err="1">
                <a:solidFill>
                  <a:srgbClr val="FFFF00"/>
                </a:solidFill>
              </a:rPr>
              <a:t>Services</a:t>
            </a:r>
            <a:r>
              <a:rPr lang="es-MX" sz="2400" dirty="0">
                <a:solidFill>
                  <a:srgbClr val="FFFF00"/>
                </a:solidFill>
              </a:rPr>
              <a:t> (IIS) Manager”:</a:t>
            </a:r>
            <a:endParaRPr lang="es-ES" sz="2400" dirty="0">
              <a:solidFill>
                <a:srgbClr val="FFFF00"/>
              </a:solidFill>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9714" y="764704"/>
            <a:ext cx="6114286" cy="5476190"/>
          </a:xfrm>
          <a:prstGeom prst="rect">
            <a:avLst/>
          </a:prstGeom>
        </p:spPr>
      </p:pic>
    </p:spTree>
    <p:extLst>
      <p:ext uri="{BB962C8B-B14F-4D97-AF65-F5344CB8AC3E}">
        <p14:creationId xmlns:p14="http://schemas.microsoft.com/office/powerpoint/2010/main" val="369469990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920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457200" y="115888"/>
            <a:ext cx="8229600" cy="792162"/>
          </a:xfrm>
        </p:spPr>
        <p:txBody>
          <a:bodyPr/>
          <a:lstStyle/>
          <a:p>
            <a:pPr>
              <a:defRPr/>
            </a:pPr>
            <a:r>
              <a:rPr lang="es-ES" kern="0" dirty="0" smtClean="0">
                <a:solidFill>
                  <a:srgbClr val="FFFF99"/>
                </a:solidFill>
                <a:latin typeface="+mj-lt"/>
              </a:rPr>
              <a:t>Configuración de Sitios Web</a:t>
            </a:r>
            <a:endParaRPr lang="en-US" kern="0" dirty="0">
              <a:solidFill>
                <a:srgbClr val="FFFF99"/>
              </a:solidFill>
              <a:latin typeface="+mj-lt"/>
            </a:endParaRPr>
          </a:p>
        </p:txBody>
      </p:sp>
      <p:sp>
        <p:nvSpPr>
          <p:cNvPr id="179203" name="179202 Forma"/>
          <p:cNvSpPr>
            <a:spLocks noGrp="1" noChangeArrowheads="1"/>
          </p:cNvSpPr>
          <p:nvPr>
            <p:ph type="body" idx="4294967295"/>
          </p:nvPr>
        </p:nvSpPr>
        <p:spPr>
          <a:xfrm>
            <a:off x="189988" y="908050"/>
            <a:ext cx="8630484" cy="720750"/>
          </a:xfrm>
        </p:spPr>
        <p:txBody>
          <a:bodyPr/>
          <a:lstStyle/>
          <a:p>
            <a:r>
              <a:rPr lang="es-MX" sz="2400" dirty="0" smtClean="0">
                <a:solidFill>
                  <a:srgbClr val="FFFF00"/>
                </a:solidFill>
              </a:rPr>
              <a:t>Eliminación </a:t>
            </a:r>
            <a:r>
              <a:rPr lang="es-MX" sz="2400" dirty="0">
                <a:solidFill>
                  <a:srgbClr val="FFFF00"/>
                </a:solidFill>
              </a:rPr>
              <a:t>de Default Web </a:t>
            </a:r>
            <a:r>
              <a:rPr lang="es-MX" sz="2400" dirty="0" err="1" smtClean="0">
                <a:solidFill>
                  <a:srgbClr val="FFFF00"/>
                </a:solidFill>
              </a:rPr>
              <a:t>Site</a:t>
            </a:r>
            <a:endParaRPr lang="es-ES" sz="2400" dirty="0">
              <a:solidFill>
                <a:srgbClr val="FFFF00"/>
              </a:solidFill>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6858" y="1484784"/>
            <a:ext cx="6830284" cy="4680520"/>
          </a:xfrm>
          <a:prstGeom prst="rect">
            <a:avLst/>
          </a:prstGeom>
        </p:spPr>
      </p:pic>
    </p:spTree>
    <p:extLst>
      <p:ext uri="{BB962C8B-B14F-4D97-AF65-F5344CB8AC3E}">
        <p14:creationId xmlns:p14="http://schemas.microsoft.com/office/powerpoint/2010/main" val="23690145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457200" y="115888"/>
            <a:ext cx="8229600" cy="792162"/>
          </a:xfrm>
        </p:spPr>
        <p:txBody>
          <a:bodyPr/>
          <a:lstStyle/>
          <a:p>
            <a:pPr>
              <a:defRPr/>
            </a:pPr>
            <a:r>
              <a:rPr lang="es-ES" kern="0" dirty="0" smtClean="0">
                <a:solidFill>
                  <a:srgbClr val="FFFF99"/>
                </a:solidFill>
                <a:latin typeface="+mj-lt"/>
              </a:rPr>
              <a:t>Configuración de Sitios Web</a:t>
            </a:r>
            <a:endParaRPr lang="en-US" kern="0" dirty="0">
              <a:solidFill>
                <a:srgbClr val="FFFF99"/>
              </a:solidFill>
              <a:latin typeface="+mj-lt"/>
            </a:endParaRPr>
          </a:p>
        </p:txBody>
      </p:sp>
      <p:sp>
        <p:nvSpPr>
          <p:cNvPr id="179203" name="179202 Forma"/>
          <p:cNvSpPr>
            <a:spLocks noGrp="1" noChangeArrowheads="1"/>
          </p:cNvSpPr>
          <p:nvPr>
            <p:ph type="body" idx="4294967295"/>
          </p:nvPr>
        </p:nvSpPr>
        <p:spPr>
          <a:xfrm>
            <a:off x="189988" y="908050"/>
            <a:ext cx="8630484" cy="720750"/>
          </a:xfrm>
        </p:spPr>
        <p:txBody>
          <a:bodyPr/>
          <a:lstStyle/>
          <a:p>
            <a:r>
              <a:rPr lang="es-MX" sz="2400" dirty="0" smtClean="0">
                <a:solidFill>
                  <a:srgbClr val="FFFF00"/>
                </a:solidFill>
              </a:rPr>
              <a:t>Eliminación </a:t>
            </a:r>
            <a:r>
              <a:rPr lang="es-MX" sz="2400" dirty="0">
                <a:solidFill>
                  <a:srgbClr val="FFFF00"/>
                </a:solidFill>
              </a:rPr>
              <a:t>de Default Web </a:t>
            </a:r>
            <a:r>
              <a:rPr lang="es-MX" sz="2400" dirty="0" err="1" smtClean="0">
                <a:solidFill>
                  <a:srgbClr val="FFFF00"/>
                </a:solidFill>
              </a:rPr>
              <a:t>Site</a:t>
            </a:r>
            <a:endParaRPr lang="es-ES" sz="2400" dirty="0">
              <a:solidFill>
                <a:srgbClr val="FFFF00"/>
              </a:solidFill>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484784"/>
            <a:ext cx="6408712" cy="5112568"/>
          </a:xfrm>
          <a:prstGeom prst="rect">
            <a:avLst/>
          </a:prstGeom>
        </p:spPr>
      </p:pic>
    </p:spTree>
    <p:extLst>
      <p:ext uri="{BB962C8B-B14F-4D97-AF65-F5344CB8AC3E}">
        <p14:creationId xmlns:p14="http://schemas.microsoft.com/office/powerpoint/2010/main" val="11436932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457200" y="115888"/>
            <a:ext cx="8229600" cy="792162"/>
          </a:xfrm>
        </p:spPr>
        <p:txBody>
          <a:bodyPr/>
          <a:lstStyle/>
          <a:p>
            <a:pPr>
              <a:defRPr/>
            </a:pPr>
            <a:r>
              <a:rPr lang="es-ES" kern="0" dirty="0" smtClean="0">
                <a:solidFill>
                  <a:srgbClr val="FFFF99"/>
                </a:solidFill>
                <a:latin typeface="+mj-lt"/>
              </a:rPr>
              <a:t>Creación de Sitios Web</a:t>
            </a:r>
            <a:endParaRPr lang="en-US" kern="0" dirty="0">
              <a:solidFill>
                <a:srgbClr val="FFFF99"/>
              </a:solidFill>
              <a:latin typeface="+mj-lt"/>
            </a:endParaRPr>
          </a:p>
        </p:txBody>
      </p:sp>
      <p:sp>
        <p:nvSpPr>
          <p:cNvPr id="179203" name="179202 Forma"/>
          <p:cNvSpPr>
            <a:spLocks noGrp="1" noChangeArrowheads="1"/>
          </p:cNvSpPr>
          <p:nvPr>
            <p:ph type="body" idx="4294967295"/>
          </p:nvPr>
        </p:nvSpPr>
        <p:spPr>
          <a:xfrm>
            <a:off x="189988" y="908050"/>
            <a:ext cx="8702492" cy="720750"/>
          </a:xfrm>
        </p:spPr>
        <p:txBody>
          <a:bodyPr/>
          <a:lstStyle/>
          <a:p>
            <a:r>
              <a:rPr lang="es-MX" sz="2400" dirty="0" smtClean="0"/>
              <a:t>Ubicarse sobre </a:t>
            </a:r>
            <a:r>
              <a:rPr lang="es-MX" sz="2400" dirty="0"/>
              <a:t>el nodo </a:t>
            </a:r>
            <a:r>
              <a:rPr lang="es-MX" sz="2400" dirty="0">
                <a:solidFill>
                  <a:srgbClr val="FFFF00"/>
                </a:solidFill>
              </a:rPr>
              <a:t>“</a:t>
            </a:r>
            <a:r>
              <a:rPr lang="es-MX" sz="2400" dirty="0" err="1">
                <a:solidFill>
                  <a:srgbClr val="FFFF00"/>
                </a:solidFill>
              </a:rPr>
              <a:t>Sites</a:t>
            </a:r>
            <a:r>
              <a:rPr lang="es-MX" sz="2400" dirty="0">
                <a:solidFill>
                  <a:srgbClr val="FFFF00"/>
                </a:solidFill>
              </a:rPr>
              <a:t>” </a:t>
            </a:r>
            <a:r>
              <a:rPr lang="es-MX" sz="2400" dirty="0"/>
              <a:t>y elegimos la opción </a:t>
            </a:r>
            <a:r>
              <a:rPr lang="es-MX" sz="2400" dirty="0">
                <a:solidFill>
                  <a:srgbClr val="FFFF00"/>
                </a:solidFill>
              </a:rPr>
              <a:t>“</a:t>
            </a:r>
            <a:r>
              <a:rPr lang="es-MX" sz="2400" dirty="0" err="1">
                <a:solidFill>
                  <a:srgbClr val="FFFF00"/>
                </a:solidFill>
              </a:rPr>
              <a:t>Add</a:t>
            </a:r>
            <a:r>
              <a:rPr lang="es-MX" sz="2400" dirty="0">
                <a:solidFill>
                  <a:srgbClr val="FFFF00"/>
                </a:solidFill>
              </a:rPr>
              <a:t> Web </a:t>
            </a:r>
            <a:r>
              <a:rPr lang="es-MX" sz="2400" dirty="0" err="1">
                <a:solidFill>
                  <a:srgbClr val="FFFF00"/>
                </a:solidFill>
              </a:rPr>
              <a:t>Site</a:t>
            </a:r>
            <a:r>
              <a:rPr lang="es-MX" sz="2400" dirty="0"/>
              <a:t>…”:</a:t>
            </a:r>
            <a:endParaRPr lang="es-ES" sz="2400" dirty="0">
              <a:solidFill>
                <a:srgbClr val="FFFF00"/>
              </a:solidFill>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472" y="1722470"/>
            <a:ext cx="8009524" cy="4514842"/>
          </a:xfrm>
          <a:prstGeom prst="rect">
            <a:avLst/>
          </a:prstGeom>
        </p:spPr>
      </p:pic>
    </p:spTree>
    <p:extLst>
      <p:ext uri="{BB962C8B-B14F-4D97-AF65-F5344CB8AC3E}">
        <p14:creationId xmlns:p14="http://schemas.microsoft.com/office/powerpoint/2010/main" val="16392951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457200" y="115888"/>
            <a:ext cx="8229600" cy="792162"/>
          </a:xfrm>
        </p:spPr>
        <p:txBody>
          <a:bodyPr/>
          <a:lstStyle/>
          <a:p>
            <a:pPr>
              <a:defRPr/>
            </a:pPr>
            <a:r>
              <a:rPr lang="es-ES" kern="0" dirty="0" smtClean="0">
                <a:solidFill>
                  <a:srgbClr val="FFFF99"/>
                </a:solidFill>
                <a:latin typeface="+mj-lt"/>
              </a:rPr>
              <a:t>Creación de Sitios Web</a:t>
            </a:r>
            <a:endParaRPr lang="en-US" kern="0" dirty="0">
              <a:solidFill>
                <a:srgbClr val="FFFF99"/>
              </a:solidFill>
              <a:latin typeface="+mj-lt"/>
            </a:endParaRPr>
          </a:p>
        </p:txBody>
      </p:sp>
      <p:sp>
        <p:nvSpPr>
          <p:cNvPr id="179203" name="179202 Forma"/>
          <p:cNvSpPr>
            <a:spLocks noGrp="1" noChangeArrowheads="1"/>
          </p:cNvSpPr>
          <p:nvPr>
            <p:ph type="body" idx="4294967295"/>
          </p:nvPr>
        </p:nvSpPr>
        <p:spPr>
          <a:xfrm>
            <a:off x="189988" y="908050"/>
            <a:ext cx="8702492" cy="720750"/>
          </a:xfrm>
        </p:spPr>
        <p:txBody>
          <a:bodyPr/>
          <a:lstStyle/>
          <a:p>
            <a:r>
              <a:rPr lang="es-MX" sz="2400" dirty="0"/>
              <a:t>Aparecerá un cuadro en el que debemos llenar los datos del sitio web:</a:t>
            </a:r>
            <a:endParaRPr lang="es-ES" sz="2400" dirty="0"/>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0" y="1412776"/>
            <a:ext cx="5088565" cy="5256584"/>
          </a:xfrm>
          <a:prstGeom prst="rect">
            <a:avLst/>
          </a:prstGeom>
        </p:spPr>
      </p:pic>
    </p:spTree>
    <p:extLst>
      <p:ext uri="{BB962C8B-B14F-4D97-AF65-F5344CB8AC3E}">
        <p14:creationId xmlns:p14="http://schemas.microsoft.com/office/powerpoint/2010/main" val="41687301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457200" y="115888"/>
            <a:ext cx="8229600" cy="792162"/>
          </a:xfrm>
        </p:spPr>
        <p:txBody>
          <a:bodyPr/>
          <a:lstStyle/>
          <a:p>
            <a:pPr>
              <a:defRPr/>
            </a:pPr>
            <a:r>
              <a:rPr lang="es-ES" kern="0" dirty="0" smtClean="0">
                <a:solidFill>
                  <a:srgbClr val="FFFF99"/>
                </a:solidFill>
                <a:latin typeface="+mj-lt"/>
              </a:rPr>
              <a:t>Creación de Sitios Web</a:t>
            </a:r>
            <a:endParaRPr lang="en-US" kern="0" dirty="0">
              <a:solidFill>
                <a:srgbClr val="FFFF99"/>
              </a:solidFill>
              <a:latin typeface="+mj-lt"/>
            </a:endParaRPr>
          </a:p>
        </p:txBody>
      </p:sp>
      <p:sp>
        <p:nvSpPr>
          <p:cNvPr id="179203" name="179202 Forma"/>
          <p:cNvSpPr>
            <a:spLocks noGrp="1" noChangeArrowheads="1"/>
          </p:cNvSpPr>
          <p:nvPr>
            <p:ph type="body" idx="4294967295"/>
          </p:nvPr>
        </p:nvSpPr>
        <p:spPr>
          <a:xfrm>
            <a:off x="189988" y="908050"/>
            <a:ext cx="8702492" cy="1728862"/>
          </a:xfrm>
        </p:spPr>
        <p:txBody>
          <a:bodyPr/>
          <a:lstStyle/>
          <a:p>
            <a:pPr lvl="0"/>
            <a:r>
              <a:rPr lang="es-MX" sz="1800" dirty="0" err="1"/>
              <a:t>Site</a:t>
            </a:r>
            <a:r>
              <a:rPr lang="es-MX" sz="1800" dirty="0"/>
              <a:t> </a:t>
            </a:r>
            <a:r>
              <a:rPr lang="es-MX" sz="1800" dirty="0" err="1"/>
              <a:t>name</a:t>
            </a:r>
            <a:r>
              <a:rPr lang="es-MX" sz="1800" dirty="0"/>
              <a:t>:</a:t>
            </a:r>
            <a:r>
              <a:rPr lang="es-MX" sz="1800" dirty="0">
                <a:solidFill>
                  <a:srgbClr val="FFFF00"/>
                </a:solidFill>
              </a:rPr>
              <a:t> </a:t>
            </a:r>
            <a:r>
              <a:rPr lang="es-MX" sz="1800" b="1" dirty="0">
                <a:solidFill>
                  <a:srgbClr val="FFFF00"/>
                </a:solidFill>
              </a:rPr>
              <a:t>sitio1.com</a:t>
            </a:r>
            <a:endParaRPr lang="es-ES" sz="1800" dirty="0">
              <a:solidFill>
                <a:srgbClr val="FFFF00"/>
              </a:solidFill>
            </a:endParaRPr>
          </a:p>
          <a:p>
            <a:pPr lvl="0"/>
            <a:r>
              <a:rPr lang="es-MX" sz="1800" dirty="0" err="1"/>
              <a:t>Application</a:t>
            </a:r>
            <a:r>
              <a:rPr lang="es-MX" sz="1800" dirty="0"/>
              <a:t> Pool: </a:t>
            </a:r>
            <a:r>
              <a:rPr lang="es-MX" sz="1800" dirty="0">
                <a:solidFill>
                  <a:srgbClr val="FFFF00"/>
                </a:solidFill>
              </a:rPr>
              <a:t>se ha llenado solo con el nombre de nuestro sitio.</a:t>
            </a:r>
            <a:endParaRPr lang="es-ES" sz="1800" dirty="0">
              <a:solidFill>
                <a:srgbClr val="FFFF00"/>
              </a:solidFill>
            </a:endParaRPr>
          </a:p>
          <a:p>
            <a:pPr lvl="0"/>
            <a:r>
              <a:rPr lang="es-MX" sz="1800" dirty="0" err="1"/>
              <a:t>Physical</a:t>
            </a:r>
            <a:r>
              <a:rPr lang="es-MX" sz="1800" dirty="0"/>
              <a:t> </a:t>
            </a:r>
            <a:r>
              <a:rPr lang="es-MX" sz="1800" dirty="0" err="1"/>
              <a:t>path</a:t>
            </a:r>
            <a:r>
              <a:rPr lang="es-MX" sz="1800" dirty="0"/>
              <a:t>: </a:t>
            </a:r>
            <a:r>
              <a:rPr lang="es-MX" sz="1800" b="1" dirty="0">
                <a:solidFill>
                  <a:srgbClr val="FFFF00"/>
                </a:solidFill>
              </a:rPr>
              <a:t>ruta hacia la carpeta </a:t>
            </a:r>
            <a:r>
              <a:rPr lang="es-MX" sz="1800" b="1" dirty="0" err="1">
                <a:solidFill>
                  <a:srgbClr val="FFFF00"/>
                </a:solidFill>
              </a:rPr>
              <a:t>wwwroot</a:t>
            </a:r>
            <a:r>
              <a:rPr lang="es-MX" sz="1800" b="1" dirty="0">
                <a:solidFill>
                  <a:srgbClr val="FFFF00"/>
                </a:solidFill>
              </a:rPr>
              <a:t> de sitio1.com en el disco “E”.</a:t>
            </a:r>
            <a:endParaRPr lang="es-ES" sz="1800" dirty="0">
              <a:solidFill>
                <a:srgbClr val="FFFF00"/>
              </a:solidFill>
            </a:endParaRPr>
          </a:p>
          <a:p>
            <a:pPr lvl="0"/>
            <a:r>
              <a:rPr lang="es-MX" sz="1800" dirty="0" err="1"/>
              <a:t>Binding</a:t>
            </a:r>
            <a:r>
              <a:rPr lang="es-MX" sz="1800" dirty="0"/>
              <a:t>: </a:t>
            </a:r>
            <a:r>
              <a:rPr lang="es-MX" sz="1800" dirty="0">
                <a:solidFill>
                  <a:srgbClr val="FFFF00"/>
                </a:solidFill>
              </a:rPr>
              <a:t>dejamos el </a:t>
            </a:r>
            <a:r>
              <a:rPr lang="es-MX" sz="1800" dirty="0" err="1">
                <a:solidFill>
                  <a:srgbClr val="FFFF00"/>
                </a:solidFill>
              </a:rPr>
              <a:t>binding</a:t>
            </a:r>
            <a:r>
              <a:rPr lang="es-MX" sz="1800" dirty="0">
                <a:solidFill>
                  <a:srgbClr val="FFFF00"/>
                </a:solidFill>
              </a:rPr>
              <a:t> </a:t>
            </a:r>
            <a:r>
              <a:rPr lang="es-MX" sz="1800" b="1" dirty="0">
                <a:solidFill>
                  <a:srgbClr val="FFFF00"/>
                </a:solidFill>
              </a:rPr>
              <a:t>http</a:t>
            </a:r>
            <a:r>
              <a:rPr lang="es-MX" sz="1800" dirty="0">
                <a:solidFill>
                  <a:srgbClr val="FFFF00"/>
                </a:solidFill>
              </a:rPr>
              <a:t> con el puerto </a:t>
            </a:r>
            <a:r>
              <a:rPr lang="es-MX" sz="1800" b="1" dirty="0">
                <a:solidFill>
                  <a:srgbClr val="FFFF00"/>
                </a:solidFill>
              </a:rPr>
              <a:t>80</a:t>
            </a:r>
            <a:r>
              <a:rPr lang="es-MX" sz="1800" dirty="0">
                <a:solidFill>
                  <a:srgbClr val="FFFF00"/>
                </a:solidFill>
              </a:rPr>
              <a:t>.</a:t>
            </a:r>
            <a:endParaRPr lang="es-ES" sz="1800" dirty="0">
              <a:solidFill>
                <a:srgbClr val="FFFF00"/>
              </a:solidFill>
            </a:endParaRPr>
          </a:p>
          <a:p>
            <a:r>
              <a:rPr lang="es-MX" sz="1800" dirty="0"/>
              <a:t>Host </a:t>
            </a:r>
            <a:r>
              <a:rPr lang="es-MX" sz="1800" dirty="0" err="1"/>
              <a:t>name</a:t>
            </a:r>
            <a:r>
              <a:rPr lang="es-MX" sz="1800" dirty="0"/>
              <a:t>: </a:t>
            </a:r>
            <a:r>
              <a:rPr lang="es-MX" sz="1800" b="1" dirty="0">
                <a:solidFill>
                  <a:srgbClr val="FFFF00"/>
                </a:solidFill>
              </a:rPr>
              <a:t>www.sitio1.com</a:t>
            </a:r>
            <a:r>
              <a:rPr lang="es-MX" sz="1800" dirty="0">
                <a:solidFill>
                  <a:srgbClr val="FFFF00"/>
                </a:solidFill>
              </a:rPr>
              <a:t> (si tiene más, luego lo podemos agregar).</a:t>
            </a:r>
            <a:endParaRPr lang="es-ES" sz="1800" dirty="0">
              <a:solidFill>
                <a:srgbClr val="FFFF00"/>
              </a:solidFill>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702" y="2636913"/>
            <a:ext cx="6628577" cy="4077628"/>
          </a:xfrm>
          <a:prstGeom prst="rect">
            <a:avLst/>
          </a:prstGeom>
        </p:spPr>
      </p:pic>
    </p:spTree>
    <p:extLst>
      <p:ext uri="{BB962C8B-B14F-4D97-AF65-F5344CB8AC3E}">
        <p14:creationId xmlns:p14="http://schemas.microsoft.com/office/powerpoint/2010/main" val="19871983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920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920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920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920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457200" y="115888"/>
            <a:ext cx="8229600" cy="792162"/>
          </a:xfrm>
        </p:spPr>
        <p:txBody>
          <a:bodyPr/>
          <a:lstStyle/>
          <a:p>
            <a:pPr>
              <a:defRPr/>
            </a:pPr>
            <a:r>
              <a:rPr lang="es-ES" kern="0" dirty="0" smtClean="0">
                <a:solidFill>
                  <a:srgbClr val="FFFF99"/>
                </a:solidFill>
                <a:latin typeface="+mj-lt"/>
              </a:rPr>
              <a:t>Creación de Sitios Web</a:t>
            </a:r>
            <a:endParaRPr lang="en-US" kern="0" dirty="0">
              <a:solidFill>
                <a:srgbClr val="FFFF99"/>
              </a:solidFill>
              <a:latin typeface="+mj-lt"/>
            </a:endParaRPr>
          </a:p>
        </p:txBody>
      </p:sp>
      <p:sp>
        <p:nvSpPr>
          <p:cNvPr id="179203" name="179202 Forma"/>
          <p:cNvSpPr>
            <a:spLocks noGrp="1" noChangeArrowheads="1"/>
          </p:cNvSpPr>
          <p:nvPr>
            <p:ph type="body" idx="4294967295"/>
          </p:nvPr>
        </p:nvSpPr>
        <p:spPr>
          <a:xfrm>
            <a:off x="189988" y="908050"/>
            <a:ext cx="8702492" cy="360710"/>
          </a:xfrm>
        </p:spPr>
        <p:txBody>
          <a:bodyPr/>
          <a:lstStyle/>
          <a:p>
            <a:pPr lvl="0"/>
            <a:r>
              <a:rPr lang="es-PE" sz="1800" dirty="0" smtClean="0"/>
              <a:t>Al final debe de quedar de la siguiente manera:</a:t>
            </a:r>
            <a:endParaRPr lang="es-ES" sz="1800" dirty="0">
              <a:solidFill>
                <a:srgbClr val="FFFF00"/>
              </a:solidFill>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095" y="1317837"/>
            <a:ext cx="8582385" cy="4919475"/>
          </a:xfrm>
          <a:prstGeom prst="rect">
            <a:avLst/>
          </a:prstGeom>
        </p:spPr>
      </p:pic>
    </p:spTree>
    <p:extLst>
      <p:ext uri="{BB962C8B-B14F-4D97-AF65-F5344CB8AC3E}">
        <p14:creationId xmlns:p14="http://schemas.microsoft.com/office/powerpoint/2010/main" val="41039473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457200" y="115888"/>
            <a:ext cx="8229600" cy="792162"/>
          </a:xfrm>
        </p:spPr>
        <p:txBody>
          <a:bodyPr/>
          <a:lstStyle/>
          <a:p>
            <a:pPr>
              <a:defRPr/>
            </a:pPr>
            <a:r>
              <a:rPr lang="es-ES" kern="0" dirty="0" smtClean="0">
                <a:solidFill>
                  <a:srgbClr val="FFFF99"/>
                </a:solidFill>
                <a:latin typeface="+mj-lt"/>
              </a:rPr>
              <a:t>Creación de Sitios Web</a:t>
            </a:r>
            <a:endParaRPr lang="en-US" kern="0" dirty="0">
              <a:solidFill>
                <a:srgbClr val="FFFF99"/>
              </a:solidFill>
              <a:latin typeface="+mj-lt"/>
            </a:endParaRPr>
          </a:p>
        </p:txBody>
      </p:sp>
      <p:sp>
        <p:nvSpPr>
          <p:cNvPr id="179203" name="179202 Forma"/>
          <p:cNvSpPr>
            <a:spLocks noGrp="1" noChangeArrowheads="1"/>
          </p:cNvSpPr>
          <p:nvPr>
            <p:ph type="body" idx="4294967295"/>
          </p:nvPr>
        </p:nvSpPr>
        <p:spPr>
          <a:xfrm>
            <a:off x="189988" y="908050"/>
            <a:ext cx="8702492" cy="5113238"/>
          </a:xfrm>
        </p:spPr>
        <p:txBody>
          <a:bodyPr/>
          <a:lstStyle/>
          <a:p>
            <a:pPr lvl="0"/>
            <a:endParaRPr lang="es-PE" sz="2800" dirty="0" smtClean="0"/>
          </a:p>
          <a:p>
            <a:pPr lvl="0"/>
            <a:r>
              <a:rPr lang="es-PE" sz="3600" dirty="0" smtClean="0">
                <a:solidFill>
                  <a:srgbClr val="FFFF00"/>
                </a:solidFill>
              </a:rPr>
              <a:t>Datos a tomar en cuenta:</a:t>
            </a:r>
          </a:p>
          <a:p>
            <a:pPr lvl="0"/>
            <a:endParaRPr lang="es-PE" sz="2800" dirty="0" smtClean="0"/>
          </a:p>
          <a:p>
            <a:pPr lvl="1"/>
            <a:r>
              <a:rPr lang="es-MX" sz="2400" dirty="0"/>
              <a:t>Todos los sitios están escuchando por el puerto 80 HTTP.</a:t>
            </a:r>
            <a:endParaRPr lang="es-ES" sz="2400" dirty="0"/>
          </a:p>
          <a:p>
            <a:pPr lvl="1"/>
            <a:r>
              <a:rPr lang="es-MX" sz="2400" dirty="0"/>
              <a:t>El campo “</a:t>
            </a:r>
            <a:r>
              <a:rPr lang="es-MX" sz="2400" dirty="0">
                <a:solidFill>
                  <a:srgbClr val="FFFF00"/>
                </a:solidFill>
              </a:rPr>
              <a:t>host </a:t>
            </a:r>
            <a:r>
              <a:rPr lang="es-MX" sz="2400" dirty="0" err="1">
                <a:solidFill>
                  <a:srgbClr val="FFFF00"/>
                </a:solidFill>
              </a:rPr>
              <a:t>name</a:t>
            </a:r>
            <a:r>
              <a:rPr lang="es-MX" sz="2400" dirty="0"/>
              <a:t>” determinará por qué URL van a </a:t>
            </a:r>
            <a:r>
              <a:rPr lang="es-MX" sz="2400" dirty="0" smtClean="0"/>
              <a:t>escuchar los sitios web.</a:t>
            </a:r>
          </a:p>
          <a:p>
            <a:pPr lvl="1"/>
            <a:r>
              <a:rPr lang="es-MX" sz="2400" dirty="0" smtClean="0"/>
              <a:t>Cada </a:t>
            </a:r>
            <a:r>
              <a:rPr lang="es-MX" sz="2400" dirty="0"/>
              <a:t>sitio tiene como carpeta “</a:t>
            </a:r>
            <a:r>
              <a:rPr lang="es-MX" sz="2400" dirty="0" err="1">
                <a:solidFill>
                  <a:srgbClr val="FFFF00"/>
                </a:solidFill>
              </a:rPr>
              <a:t>physical</a:t>
            </a:r>
            <a:r>
              <a:rPr lang="es-MX" sz="2400" dirty="0">
                <a:solidFill>
                  <a:srgbClr val="FFFF00"/>
                </a:solidFill>
              </a:rPr>
              <a:t> </a:t>
            </a:r>
            <a:r>
              <a:rPr lang="es-MX" sz="2400" dirty="0" err="1">
                <a:solidFill>
                  <a:srgbClr val="FFFF00"/>
                </a:solidFill>
              </a:rPr>
              <a:t>path</a:t>
            </a:r>
            <a:r>
              <a:rPr lang="es-MX" sz="2400" dirty="0"/>
              <a:t>” su propia carpeta </a:t>
            </a:r>
            <a:r>
              <a:rPr lang="es-MX" sz="2400" dirty="0" err="1">
                <a:solidFill>
                  <a:srgbClr val="FFFF00"/>
                </a:solidFill>
              </a:rPr>
              <a:t>wwwroot</a:t>
            </a:r>
            <a:r>
              <a:rPr lang="es-MX" sz="2400" dirty="0">
                <a:solidFill>
                  <a:srgbClr val="FFFF00"/>
                </a:solidFill>
              </a:rPr>
              <a:t>.</a:t>
            </a:r>
            <a:endParaRPr lang="es-ES" sz="2400" dirty="0">
              <a:solidFill>
                <a:srgbClr val="FFFF00"/>
              </a:solidFill>
            </a:endParaRPr>
          </a:p>
          <a:p>
            <a:pPr lvl="2"/>
            <a:endParaRPr lang="es-PE" sz="1000" dirty="0" smtClean="0"/>
          </a:p>
          <a:p>
            <a:pPr lvl="0"/>
            <a:endParaRPr lang="es-ES" sz="1800" dirty="0">
              <a:solidFill>
                <a:srgbClr val="FFFF00"/>
              </a:solidFill>
            </a:endParaRPr>
          </a:p>
        </p:txBody>
      </p:sp>
    </p:spTree>
    <p:extLst>
      <p:ext uri="{BB962C8B-B14F-4D97-AF65-F5344CB8AC3E}">
        <p14:creationId xmlns:p14="http://schemas.microsoft.com/office/powerpoint/2010/main" val="24618953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7920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920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920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920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457200" y="115888"/>
            <a:ext cx="8229600" cy="792162"/>
          </a:xfrm>
        </p:spPr>
        <p:txBody>
          <a:bodyPr/>
          <a:lstStyle/>
          <a:p>
            <a:pPr>
              <a:defRPr/>
            </a:pPr>
            <a:r>
              <a:rPr lang="es-ES" kern="0" dirty="0" smtClean="0">
                <a:solidFill>
                  <a:srgbClr val="FFFF99"/>
                </a:solidFill>
                <a:latin typeface="+mj-lt"/>
              </a:rPr>
              <a:t>Configuración </a:t>
            </a:r>
            <a:r>
              <a:rPr lang="es-ES" kern="0" dirty="0" err="1" smtClean="0">
                <a:solidFill>
                  <a:srgbClr val="FFFF99"/>
                </a:solidFill>
                <a:latin typeface="+mj-lt"/>
              </a:rPr>
              <a:t>Application</a:t>
            </a:r>
            <a:r>
              <a:rPr lang="es-ES" kern="0" dirty="0" smtClean="0">
                <a:solidFill>
                  <a:srgbClr val="FFFF99"/>
                </a:solidFill>
                <a:latin typeface="+mj-lt"/>
              </a:rPr>
              <a:t> Pool</a:t>
            </a:r>
            <a:endParaRPr lang="en-US" kern="0" dirty="0">
              <a:solidFill>
                <a:srgbClr val="FFFF99"/>
              </a:solidFill>
              <a:latin typeface="+mj-lt"/>
            </a:endParaRPr>
          </a:p>
        </p:txBody>
      </p:sp>
      <p:sp>
        <p:nvSpPr>
          <p:cNvPr id="179203" name="179202 Forma"/>
          <p:cNvSpPr>
            <a:spLocks noGrp="1" noChangeArrowheads="1"/>
          </p:cNvSpPr>
          <p:nvPr>
            <p:ph type="body" idx="4294967295"/>
          </p:nvPr>
        </p:nvSpPr>
        <p:spPr>
          <a:xfrm>
            <a:off x="457200" y="1484313"/>
            <a:ext cx="8362950" cy="4032250"/>
          </a:xfrm>
        </p:spPr>
        <p:txBody>
          <a:bodyPr/>
          <a:lstStyle/>
          <a:p>
            <a:r>
              <a:rPr lang="es-MX" sz="2400" dirty="0"/>
              <a:t>Existe un componente en cada sitio web que es el “</a:t>
            </a:r>
            <a:r>
              <a:rPr lang="es-MX" sz="2400" dirty="0" err="1">
                <a:solidFill>
                  <a:srgbClr val="FFFF00"/>
                </a:solidFill>
              </a:rPr>
              <a:t>Application</a:t>
            </a:r>
            <a:r>
              <a:rPr lang="es-MX" sz="2400" dirty="0">
                <a:solidFill>
                  <a:srgbClr val="FFFF00"/>
                </a:solidFill>
              </a:rPr>
              <a:t> Pool</a:t>
            </a:r>
            <a:r>
              <a:rPr lang="es-MX" sz="2400" dirty="0"/>
              <a:t>”. </a:t>
            </a:r>
            <a:endParaRPr lang="es-MX" sz="2400" dirty="0" smtClean="0"/>
          </a:p>
          <a:p>
            <a:r>
              <a:rPr lang="es-MX" sz="2400" dirty="0" smtClean="0"/>
              <a:t>Este </a:t>
            </a:r>
            <a:r>
              <a:rPr lang="es-MX" sz="2400" dirty="0"/>
              <a:t>componente es el que controla varios aspectos de la </a:t>
            </a:r>
            <a:r>
              <a:rPr lang="es-MX" sz="2400" dirty="0" smtClean="0"/>
              <a:t>aplicación es  </a:t>
            </a:r>
            <a:r>
              <a:rPr lang="es-MX" sz="2400" dirty="0">
                <a:solidFill>
                  <a:srgbClr val="FFFF00"/>
                </a:solidFill>
              </a:rPr>
              <a:t>el que le da vida</a:t>
            </a:r>
            <a:r>
              <a:rPr lang="es-MX" sz="2400" dirty="0"/>
              <a:t>. Estos aspectos son:</a:t>
            </a:r>
            <a:endParaRPr lang="es-ES" sz="2400" dirty="0"/>
          </a:p>
          <a:p>
            <a:pPr lvl="0"/>
            <a:r>
              <a:rPr lang="es-MX" sz="2400" dirty="0">
                <a:solidFill>
                  <a:srgbClr val="FFFF00"/>
                </a:solidFill>
              </a:rPr>
              <a:t>Memoria.</a:t>
            </a:r>
            <a:endParaRPr lang="es-ES" sz="2400" dirty="0">
              <a:solidFill>
                <a:srgbClr val="FFFF00"/>
              </a:solidFill>
            </a:endParaRPr>
          </a:p>
          <a:p>
            <a:pPr lvl="0"/>
            <a:r>
              <a:rPr lang="es-MX" sz="2400" dirty="0">
                <a:solidFill>
                  <a:srgbClr val="FFFF00"/>
                </a:solidFill>
              </a:rPr>
              <a:t>Errores.</a:t>
            </a:r>
            <a:endParaRPr lang="es-ES" sz="2400" dirty="0">
              <a:solidFill>
                <a:srgbClr val="FFFF00"/>
              </a:solidFill>
            </a:endParaRPr>
          </a:p>
          <a:p>
            <a:pPr lvl="0"/>
            <a:r>
              <a:rPr lang="es-MX" sz="2400" dirty="0">
                <a:solidFill>
                  <a:srgbClr val="FFFF00"/>
                </a:solidFill>
              </a:rPr>
              <a:t>Versión del Framework </a:t>
            </a:r>
            <a:r>
              <a:rPr lang="es-MX" sz="2400" dirty="0" err="1">
                <a:solidFill>
                  <a:srgbClr val="FFFF00"/>
                </a:solidFill>
              </a:rPr>
              <a:t>.Net</a:t>
            </a:r>
            <a:r>
              <a:rPr lang="es-MX" sz="2400" dirty="0">
                <a:solidFill>
                  <a:srgbClr val="FFFF00"/>
                </a:solidFill>
              </a:rPr>
              <a:t>.</a:t>
            </a:r>
            <a:endParaRPr lang="es-ES" sz="2400" dirty="0">
              <a:solidFill>
                <a:srgbClr val="FFFF00"/>
              </a:solidFill>
            </a:endParaRPr>
          </a:p>
          <a:p>
            <a:pPr lvl="0"/>
            <a:r>
              <a:rPr lang="es-MX" sz="2400" dirty="0">
                <a:solidFill>
                  <a:srgbClr val="FFFF00"/>
                </a:solidFill>
              </a:rPr>
              <a:t>Compatibilidad.</a:t>
            </a:r>
            <a:endParaRPr lang="es-ES" sz="2400" dirty="0">
              <a:solidFill>
                <a:srgbClr val="FFFF00"/>
              </a:solidFill>
            </a:endParaRPr>
          </a:p>
          <a:p>
            <a:pPr lvl="0"/>
            <a:r>
              <a:rPr lang="es-MX" sz="2400" dirty="0">
                <a:solidFill>
                  <a:srgbClr val="FFFF00"/>
                </a:solidFill>
              </a:rPr>
              <a:t>Etc.</a:t>
            </a:r>
            <a:endParaRPr lang="es-ES" sz="2400" dirty="0">
              <a:solidFill>
                <a:srgbClr val="FFFF00"/>
              </a:solidFill>
            </a:endParaRPr>
          </a:p>
        </p:txBody>
      </p:sp>
    </p:spTree>
    <p:extLst>
      <p:ext uri="{BB962C8B-B14F-4D97-AF65-F5344CB8AC3E}">
        <p14:creationId xmlns:p14="http://schemas.microsoft.com/office/powerpoint/2010/main" val="1994580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920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920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920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920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920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920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Title 1"/>
          <p:cNvSpPr>
            <a:spLocks noGrp="1"/>
          </p:cNvSpPr>
          <p:nvPr>
            <p:ph type="title" idx="4294967295"/>
          </p:nvPr>
        </p:nvSpPr>
        <p:spPr>
          <a:xfrm>
            <a:off x="457200" y="115888"/>
            <a:ext cx="8229600" cy="792162"/>
          </a:xfrm>
        </p:spPr>
        <p:txBody>
          <a:bodyPr/>
          <a:lstStyle/>
          <a:p>
            <a:pPr>
              <a:defRPr/>
            </a:pPr>
            <a:r>
              <a:rPr lang="es-ES" kern="0">
                <a:solidFill>
                  <a:srgbClr val="FFFF99"/>
                </a:solidFill>
                <a:latin typeface="+mj-lt"/>
              </a:rPr>
              <a:t>Introducción a IIS 7.0</a:t>
            </a:r>
            <a:endParaRPr lang="es-ES_tradnl" kern="0">
              <a:solidFill>
                <a:srgbClr val="FFFF99"/>
              </a:solidFill>
              <a:latin typeface="+mj-lt"/>
            </a:endParaRPr>
          </a:p>
        </p:txBody>
      </p:sp>
      <p:sp>
        <p:nvSpPr>
          <p:cNvPr id="220163" name="Text Placeholder 2"/>
          <p:cNvSpPr>
            <a:spLocks noGrp="1"/>
          </p:cNvSpPr>
          <p:nvPr>
            <p:ph type="body" idx="4294967295"/>
          </p:nvPr>
        </p:nvSpPr>
        <p:spPr>
          <a:xfrm>
            <a:off x="457200" y="1295400"/>
            <a:ext cx="8229600" cy="4294188"/>
          </a:xfrm>
        </p:spPr>
        <p:txBody>
          <a:bodyPr/>
          <a:lstStyle/>
          <a:p>
            <a:pPr>
              <a:lnSpc>
                <a:spcPct val="90000"/>
              </a:lnSpc>
            </a:pPr>
            <a:r>
              <a:rPr lang="es-ES_tradnl" altLang="es-ES"/>
              <a:t>Basado en:</a:t>
            </a:r>
          </a:p>
          <a:p>
            <a:pPr lvl="1">
              <a:lnSpc>
                <a:spcPct val="90000"/>
              </a:lnSpc>
              <a:buFont typeface="Wingdings" panose="05000000000000000000" pitchFamily="2" charset="2"/>
              <a:buChar char="§"/>
            </a:pPr>
            <a:endParaRPr lang="es-ES_tradnl" altLang="es-ES" sz="900">
              <a:solidFill>
                <a:srgbClr val="99FF66"/>
              </a:solidFill>
            </a:endParaRPr>
          </a:p>
          <a:p>
            <a:pPr lvl="1">
              <a:lnSpc>
                <a:spcPct val="90000"/>
              </a:lnSpc>
              <a:buFont typeface="Wingdings" panose="05000000000000000000" pitchFamily="2" charset="2"/>
              <a:buChar char="§"/>
            </a:pPr>
            <a:r>
              <a:rPr lang="es-ES_tradnl" altLang="es-ES">
                <a:solidFill>
                  <a:srgbClr val="99FF66"/>
                </a:solidFill>
              </a:rPr>
              <a:t>La potencia y seguridad de IIS 6.0</a:t>
            </a:r>
          </a:p>
          <a:p>
            <a:pPr lvl="2">
              <a:lnSpc>
                <a:spcPct val="90000"/>
              </a:lnSpc>
            </a:pPr>
            <a:r>
              <a:rPr lang="es-ES_tradnl" altLang="es-ES"/>
              <a:t>Seguridad</a:t>
            </a:r>
          </a:p>
          <a:p>
            <a:pPr lvl="2">
              <a:lnSpc>
                <a:spcPct val="90000"/>
              </a:lnSpc>
            </a:pPr>
            <a:r>
              <a:rPr lang="es-ES_tradnl" altLang="es-ES"/>
              <a:t>Confiabilidad</a:t>
            </a:r>
          </a:p>
          <a:p>
            <a:pPr lvl="2">
              <a:lnSpc>
                <a:spcPct val="90000"/>
              </a:lnSpc>
            </a:pPr>
            <a:r>
              <a:rPr lang="es-ES_tradnl" altLang="es-ES"/>
              <a:t>Rendimiento</a:t>
            </a:r>
          </a:p>
          <a:p>
            <a:pPr lvl="2">
              <a:lnSpc>
                <a:spcPct val="90000"/>
              </a:lnSpc>
            </a:pPr>
            <a:endParaRPr lang="es-ES_tradnl" altLang="es-ES" sz="800"/>
          </a:p>
          <a:p>
            <a:pPr lvl="1">
              <a:lnSpc>
                <a:spcPct val="90000"/>
              </a:lnSpc>
              <a:buFont typeface="Wingdings" panose="05000000000000000000" pitchFamily="2" charset="2"/>
              <a:buChar char="§"/>
            </a:pPr>
            <a:r>
              <a:rPr lang="es-ES_tradnl" altLang="es-ES">
                <a:solidFill>
                  <a:srgbClr val="99FF66"/>
                </a:solidFill>
              </a:rPr>
              <a:t>ASP .NET 2.0</a:t>
            </a:r>
          </a:p>
          <a:p>
            <a:pPr lvl="2">
              <a:lnSpc>
                <a:spcPct val="90000"/>
              </a:lnSpc>
            </a:pPr>
            <a:r>
              <a:rPr lang="es-ES_tradnl" altLang="es-ES"/>
              <a:t>Productividad del desarrollador</a:t>
            </a:r>
          </a:p>
          <a:p>
            <a:pPr lvl="2">
              <a:lnSpc>
                <a:spcPct val="90000"/>
              </a:lnSpc>
            </a:pPr>
            <a:r>
              <a:rPr lang="es-ES_tradnl" altLang="es-ES"/>
              <a:t>Extensibilidad total de la plataforma</a:t>
            </a:r>
          </a:p>
          <a:p>
            <a:pPr lvl="2">
              <a:lnSpc>
                <a:spcPct val="90000"/>
              </a:lnSpc>
            </a:pPr>
            <a:r>
              <a:rPr lang="es-ES_tradnl" altLang="es-ES"/>
              <a:t>Poder del desarrollo en .NET</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457200" y="115888"/>
            <a:ext cx="8229600" cy="792162"/>
          </a:xfrm>
        </p:spPr>
        <p:txBody>
          <a:bodyPr/>
          <a:lstStyle/>
          <a:p>
            <a:pPr>
              <a:defRPr/>
            </a:pPr>
            <a:r>
              <a:rPr lang="es-ES" kern="0" dirty="0" smtClean="0">
                <a:solidFill>
                  <a:srgbClr val="FFFF99"/>
                </a:solidFill>
                <a:latin typeface="+mj-lt"/>
              </a:rPr>
              <a:t>Configuración </a:t>
            </a:r>
            <a:r>
              <a:rPr lang="es-ES" kern="0" dirty="0" err="1" smtClean="0">
                <a:solidFill>
                  <a:srgbClr val="FFFF99"/>
                </a:solidFill>
                <a:latin typeface="+mj-lt"/>
              </a:rPr>
              <a:t>Application</a:t>
            </a:r>
            <a:r>
              <a:rPr lang="es-ES" kern="0" dirty="0" smtClean="0">
                <a:solidFill>
                  <a:srgbClr val="FFFF99"/>
                </a:solidFill>
                <a:latin typeface="+mj-lt"/>
              </a:rPr>
              <a:t> Pool</a:t>
            </a:r>
            <a:endParaRPr lang="en-US" kern="0" dirty="0">
              <a:solidFill>
                <a:srgbClr val="FFFF99"/>
              </a:solidFill>
              <a:latin typeface="+mj-lt"/>
            </a:endParaRPr>
          </a:p>
        </p:txBody>
      </p:sp>
      <p:sp>
        <p:nvSpPr>
          <p:cNvPr id="179203" name="179202 Forma"/>
          <p:cNvSpPr>
            <a:spLocks noGrp="1" noChangeArrowheads="1"/>
          </p:cNvSpPr>
          <p:nvPr>
            <p:ph type="body" idx="4294967295"/>
          </p:nvPr>
        </p:nvSpPr>
        <p:spPr>
          <a:xfrm>
            <a:off x="483978" y="908050"/>
            <a:ext cx="8480510" cy="4032250"/>
          </a:xfrm>
        </p:spPr>
        <p:txBody>
          <a:bodyPr/>
          <a:lstStyle/>
          <a:p>
            <a:r>
              <a:rPr lang="es-MX" sz="2000" dirty="0" smtClean="0"/>
              <a:t>En </a:t>
            </a:r>
            <a:r>
              <a:rPr lang="es-MX" sz="2000" dirty="0"/>
              <a:t>el proceso de creación de los sitios web, cada uno de ellos </a:t>
            </a:r>
            <a:r>
              <a:rPr lang="es-MX" sz="2000" dirty="0" smtClean="0"/>
              <a:t>tiene un </a:t>
            </a:r>
            <a:r>
              <a:rPr lang="es-MX" sz="2000" dirty="0">
                <a:solidFill>
                  <a:srgbClr val="FFFF00"/>
                </a:solidFill>
              </a:rPr>
              <a:t>“</a:t>
            </a:r>
            <a:r>
              <a:rPr lang="es-MX" sz="2000" dirty="0" err="1">
                <a:solidFill>
                  <a:srgbClr val="FFFF00"/>
                </a:solidFill>
              </a:rPr>
              <a:t>Application</a:t>
            </a:r>
            <a:r>
              <a:rPr lang="es-MX" sz="2000" dirty="0">
                <a:solidFill>
                  <a:srgbClr val="FFFF00"/>
                </a:solidFill>
              </a:rPr>
              <a:t> Pool”</a:t>
            </a:r>
            <a:r>
              <a:rPr lang="es-MX" sz="2000" dirty="0"/>
              <a:t> que se iba creando con el </a:t>
            </a:r>
            <a:r>
              <a:rPr lang="es-MX" sz="2000" dirty="0" err="1"/>
              <a:t>tipeo</a:t>
            </a:r>
            <a:r>
              <a:rPr lang="es-MX" sz="2000" dirty="0"/>
              <a:t> del nombre. </a:t>
            </a:r>
            <a:endParaRPr lang="es-MX" sz="2000" dirty="0" smtClean="0"/>
          </a:p>
          <a:p>
            <a:r>
              <a:rPr lang="es-MX" sz="2000" dirty="0" smtClean="0"/>
              <a:t>El </a:t>
            </a:r>
            <a:r>
              <a:rPr lang="es-MX" sz="2000" dirty="0"/>
              <a:t>conjunto de </a:t>
            </a:r>
            <a:r>
              <a:rPr lang="es-MX" sz="2000" dirty="0" err="1">
                <a:solidFill>
                  <a:srgbClr val="FFFF00"/>
                </a:solidFill>
              </a:rPr>
              <a:t>Application</a:t>
            </a:r>
            <a:r>
              <a:rPr lang="es-MX" sz="2000" dirty="0">
                <a:solidFill>
                  <a:srgbClr val="FFFF00"/>
                </a:solidFill>
              </a:rPr>
              <a:t> Pools los podemos ver desde la consola IIS, apartado “</a:t>
            </a:r>
            <a:r>
              <a:rPr lang="es-MX" sz="2000" dirty="0" err="1">
                <a:solidFill>
                  <a:srgbClr val="FFFF00"/>
                </a:solidFill>
              </a:rPr>
              <a:t>Application</a:t>
            </a:r>
            <a:r>
              <a:rPr lang="es-MX" sz="2000" dirty="0">
                <a:solidFill>
                  <a:srgbClr val="FFFF00"/>
                </a:solidFill>
              </a:rPr>
              <a:t> Pools”:</a:t>
            </a:r>
            <a:endParaRPr lang="es-ES" sz="2000" dirty="0">
              <a:solidFill>
                <a:srgbClr val="FFFF00"/>
              </a:solidFill>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978" y="2276872"/>
            <a:ext cx="8485709" cy="4003729"/>
          </a:xfrm>
          <a:prstGeom prst="rect">
            <a:avLst/>
          </a:prstGeom>
        </p:spPr>
      </p:pic>
    </p:spTree>
    <p:extLst>
      <p:ext uri="{BB962C8B-B14F-4D97-AF65-F5344CB8AC3E}">
        <p14:creationId xmlns:p14="http://schemas.microsoft.com/office/powerpoint/2010/main" val="15208796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920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457200" y="115888"/>
            <a:ext cx="8229600" cy="792162"/>
          </a:xfrm>
        </p:spPr>
        <p:txBody>
          <a:bodyPr/>
          <a:lstStyle/>
          <a:p>
            <a:pPr>
              <a:defRPr/>
            </a:pPr>
            <a:r>
              <a:rPr lang="es-ES" kern="0" dirty="0" smtClean="0">
                <a:solidFill>
                  <a:srgbClr val="FFFF99"/>
                </a:solidFill>
                <a:latin typeface="+mj-lt"/>
              </a:rPr>
              <a:t>Configuración </a:t>
            </a:r>
            <a:r>
              <a:rPr lang="es-ES" kern="0" dirty="0" err="1" smtClean="0">
                <a:solidFill>
                  <a:srgbClr val="FFFF99"/>
                </a:solidFill>
                <a:latin typeface="+mj-lt"/>
              </a:rPr>
              <a:t>Application</a:t>
            </a:r>
            <a:r>
              <a:rPr lang="es-ES" kern="0" dirty="0" smtClean="0">
                <a:solidFill>
                  <a:srgbClr val="FFFF99"/>
                </a:solidFill>
                <a:latin typeface="+mj-lt"/>
              </a:rPr>
              <a:t> Pool</a:t>
            </a:r>
            <a:endParaRPr lang="en-US" kern="0" dirty="0">
              <a:solidFill>
                <a:srgbClr val="FFFF99"/>
              </a:solidFill>
              <a:latin typeface="+mj-lt"/>
            </a:endParaRPr>
          </a:p>
        </p:txBody>
      </p:sp>
      <p:sp>
        <p:nvSpPr>
          <p:cNvPr id="179203" name="179202 Forma"/>
          <p:cNvSpPr>
            <a:spLocks noGrp="1" noChangeArrowheads="1"/>
          </p:cNvSpPr>
          <p:nvPr>
            <p:ph type="body" idx="4294967295"/>
          </p:nvPr>
        </p:nvSpPr>
        <p:spPr>
          <a:xfrm>
            <a:off x="477475" y="932524"/>
            <a:ext cx="2150309" cy="4032250"/>
          </a:xfrm>
        </p:spPr>
        <p:txBody>
          <a:bodyPr/>
          <a:lstStyle/>
          <a:p>
            <a:r>
              <a:rPr lang="es-MX" sz="2000" dirty="0"/>
              <a:t>Para configurar cada usuario de servicio en el </a:t>
            </a:r>
            <a:r>
              <a:rPr lang="es-MX" sz="2000" dirty="0" err="1"/>
              <a:t>Application</a:t>
            </a:r>
            <a:r>
              <a:rPr lang="es-MX" sz="2000" dirty="0"/>
              <a:t> Pool, </a:t>
            </a:r>
            <a:r>
              <a:rPr lang="es-MX" sz="2000" dirty="0" smtClean="0"/>
              <a:t> </a:t>
            </a:r>
            <a:r>
              <a:rPr lang="es-MX" sz="2000" dirty="0"/>
              <a:t>ir a las opciones avanzadas </a:t>
            </a:r>
            <a:r>
              <a:rPr lang="es-MX" sz="2000" dirty="0" smtClean="0"/>
              <a:t>y configurar por ejemplo para </a:t>
            </a:r>
            <a:r>
              <a:rPr lang="es-MX" sz="2000" dirty="0">
                <a:solidFill>
                  <a:srgbClr val="FFFF00"/>
                </a:solidFill>
              </a:rPr>
              <a:t>el sitio1.com</a:t>
            </a:r>
            <a:r>
              <a:rPr lang="es-MX" sz="2000" dirty="0"/>
              <a:t>:</a:t>
            </a:r>
            <a:endParaRPr lang="es-ES" sz="2000" dirty="0"/>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08" y="932524"/>
            <a:ext cx="6123809" cy="5272002"/>
          </a:xfrm>
          <a:prstGeom prst="rect">
            <a:avLst/>
          </a:prstGeom>
        </p:spPr>
      </p:pic>
    </p:spTree>
    <p:extLst>
      <p:ext uri="{BB962C8B-B14F-4D97-AF65-F5344CB8AC3E}">
        <p14:creationId xmlns:p14="http://schemas.microsoft.com/office/powerpoint/2010/main" val="33979107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457200" y="115888"/>
            <a:ext cx="8229600" cy="792162"/>
          </a:xfrm>
        </p:spPr>
        <p:txBody>
          <a:bodyPr/>
          <a:lstStyle/>
          <a:p>
            <a:pPr>
              <a:defRPr/>
            </a:pPr>
            <a:r>
              <a:rPr lang="es-ES" kern="0" dirty="0" smtClean="0">
                <a:solidFill>
                  <a:srgbClr val="FFFF99"/>
                </a:solidFill>
                <a:latin typeface="+mj-lt"/>
              </a:rPr>
              <a:t>Configuración </a:t>
            </a:r>
            <a:r>
              <a:rPr lang="es-ES" kern="0" dirty="0" err="1" smtClean="0">
                <a:solidFill>
                  <a:srgbClr val="FFFF99"/>
                </a:solidFill>
                <a:latin typeface="+mj-lt"/>
              </a:rPr>
              <a:t>Application</a:t>
            </a:r>
            <a:r>
              <a:rPr lang="es-ES" kern="0" dirty="0" smtClean="0">
                <a:solidFill>
                  <a:srgbClr val="FFFF99"/>
                </a:solidFill>
                <a:latin typeface="+mj-lt"/>
              </a:rPr>
              <a:t> Pool</a:t>
            </a:r>
            <a:endParaRPr lang="en-US" kern="0" dirty="0">
              <a:solidFill>
                <a:srgbClr val="FFFF99"/>
              </a:solidFill>
              <a:latin typeface="+mj-lt"/>
            </a:endParaRPr>
          </a:p>
        </p:txBody>
      </p:sp>
      <p:sp>
        <p:nvSpPr>
          <p:cNvPr id="179203" name="179202 Forma"/>
          <p:cNvSpPr>
            <a:spLocks noGrp="1" noChangeArrowheads="1"/>
          </p:cNvSpPr>
          <p:nvPr>
            <p:ph type="body" idx="4294967295"/>
          </p:nvPr>
        </p:nvSpPr>
        <p:spPr>
          <a:xfrm>
            <a:off x="477475" y="932524"/>
            <a:ext cx="2150309" cy="4032250"/>
          </a:xfrm>
        </p:spPr>
        <p:txBody>
          <a:bodyPr/>
          <a:lstStyle/>
          <a:p>
            <a:r>
              <a:rPr lang="es-MX" sz="2000" dirty="0"/>
              <a:t>En las propiedades avanzadas del </a:t>
            </a:r>
            <a:r>
              <a:rPr lang="es-MX" sz="2000" dirty="0" err="1"/>
              <a:t>Application</a:t>
            </a:r>
            <a:r>
              <a:rPr lang="es-MX" sz="2000" dirty="0"/>
              <a:t> Pool veremos la opción </a:t>
            </a:r>
            <a:r>
              <a:rPr lang="es-MX" sz="2000" dirty="0">
                <a:solidFill>
                  <a:srgbClr val="FFFF00"/>
                </a:solidFill>
              </a:rPr>
              <a:t>“</a:t>
            </a:r>
            <a:r>
              <a:rPr lang="es-MX" sz="2000" dirty="0" err="1">
                <a:solidFill>
                  <a:srgbClr val="FFFF00"/>
                </a:solidFill>
              </a:rPr>
              <a:t>Identity</a:t>
            </a:r>
            <a:r>
              <a:rPr lang="es-MX" sz="2000" dirty="0">
                <a:solidFill>
                  <a:srgbClr val="FFFF00"/>
                </a:solidFill>
              </a:rPr>
              <a:t>”:</a:t>
            </a:r>
            <a:endParaRPr lang="es-ES" sz="2000" dirty="0">
              <a:solidFill>
                <a:srgbClr val="FFFF00"/>
              </a:solidFill>
            </a:endParaRPr>
          </a:p>
        </p:txBody>
      </p:sp>
      <p:pic>
        <p:nvPicPr>
          <p:cNvPr id="8194" name="Picture 2" descr="http://www.tectimes.net/wp-content/uploads/2012/12/123112_1458_TUTORIALCon1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961802"/>
            <a:ext cx="4680520" cy="521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4125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457200" y="115888"/>
            <a:ext cx="8229600" cy="792162"/>
          </a:xfrm>
        </p:spPr>
        <p:txBody>
          <a:bodyPr/>
          <a:lstStyle/>
          <a:p>
            <a:pPr>
              <a:defRPr/>
            </a:pPr>
            <a:r>
              <a:rPr lang="es-ES" kern="0" dirty="0" smtClean="0">
                <a:solidFill>
                  <a:srgbClr val="FFFF99"/>
                </a:solidFill>
                <a:latin typeface="+mj-lt"/>
              </a:rPr>
              <a:t>Configuración </a:t>
            </a:r>
            <a:r>
              <a:rPr lang="es-ES" kern="0" dirty="0" err="1" smtClean="0">
                <a:solidFill>
                  <a:srgbClr val="FFFF99"/>
                </a:solidFill>
                <a:latin typeface="+mj-lt"/>
              </a:rPr>
              <a:t>Application</a:t>
            </a:r>
            <a:r>
              <a:rPr lang="es-ES" kern="0" dirty="0" smtClean="0">
                <a:solidFill>
                  <a:srgbClr val="FFFF99"/>
                </a:solidFill>
                <a:latin typeface="+mj-lt"/>
              </a:rPr>
              <a:t> Pool</a:t>
            </a:r>
            <a:endParaRPr lang="en-US" kern="0" dirty="0">
              <a:solidFill>
                <a:srgbClr val="FFFF99"/>
              </a:solidFill>
              <a:latin typeface="+mj-lt"/>
            </a:endParaRPr>
          </a:p>
        </p:txBody>
      </p:sp>
      <p:sp>
        <p:nvSpPr>
          <p:cNvPr id="179203" name="179202 Forma"/>
          <p:cNvSpPr>
            <a:spLocks noGrp="1" noChangeArrowheads="1"/>
          </p:cNvSpPr>
          <p:nvPr>
            <p:ph type="body" idx="4294967295"/>
          </p:nvPr>
        </p:nvSpPr>
        <p:spPr>
          <a:xfrm>
            <a:off x="477475" y="932524"/>
            <a:ext cx="2150309" cy="4032250"/>
          </a:xfrm>
        </p:spPr>
        <p:txBody>
          <a:bodyPr/>
          <a:lstStyle/>
          <a:p>
            <a:r>
              <a:rPr lang="es-MX" sz="2000" dirty="0" smtClean="0"/>
              <a:t>Hacer  </a:t>
            </a:r>
            <a:r>
              <a:rPr lang="es-MX" sz="2000" dirty="0" err="1" smtClean="0"/>
              <a:t>click</a:t>
            </a:r>
            <a:r>
              <a:rPr lang="es-MX" sz="2000" dirty="0" smtClean="0"/>
              <a:t> </a:t>
            </a:r>
            <a:r>
              <a:rPr lang="es-MX" sz="2000" dirty="0"/>
              <a:t>en los puntos suspensivos del nombre </a:t>
            </a:r>
            <a:r>
              <a:rPr lang="es-MX" sz="2000" dirty="0" err="1"/>
              <a:t>Identity</a:t>
            </a:r>
            <a:r>
              <a:rPr lang="es-MX" sz="2000" dirty="0"/>
              <a:t> (en este caso “</a:t>
            </a:r>
            <a:r>
              <a:rPr lang="es-MX" sz="2000" dirty="0" err="1"/>
              <a:t>ApplicationPoolIdentity</a:t>
            </a:r>
            <a:r>
              <a:rPr lang="es-MX" sz="2000" dirty="0"/>
              <a:t>”) vamos a obtener otro cuadro:</a:t>
            </a:r>
            <a:endParaRPr lang="es-ES" sz="2000" dirty="0"/>
          </a:p>
        </p:txBody>
      </p:sp>
      <p:pic>
        <p:nvPicPr>
          <p:cNvPr id="9218" name="Picture 2" descr="http://www.tectimes.net/wp-content/uploads/2012/12/123112_1458_TUTORIALCon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932524"/>
            <a:ext cx="4152900" cy="5095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25566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457200" y="115888"/>
            <a:ext cx="8229600" cy="792162"/>
          </a:xfrm>
        </p:spPr>
        <p:txBody>
          <a:bodyPr/>
          <a:lstStyle/>
          <a:p>
            <a:pPr>
              <a:defRPr/>
            </a:pPr>
            <a:r>
              <a:rPr lang="es-ES" kern="0" dirty="0" smtClean="0">
                <a:solidFill>
                  <a:srgbClr val="FFFF99"/>
                </a:solidFill>
                <a:latin typeface="+mj-lt"/>
              </a:rPr>
              <a:t>Configuración </a:t>
            </a:r>
            <a:r>
              <a:rPr lang="es-ES" kern="0" dirty="0" err="1" smtClean="0">
                <a:solidFill>
                  <a:srgbClr val="FFFF99"/>
                </a:solidFill>
                <a:latin typeface="+mj-lt"/>
              </a:rPr>
              <a:t>Application</a:t>
            </a:r>
            <a:r>
              <a:rPr lang="es-ES" kern="0" dirty="0" smtClean="0">
                <a:solidFill>
                  <a:srgbClr val="FFFF99"/>
                </a:solidFill>
                <a:latin typeface="+mj-lt"/>
              </a:rPr>
              <a:t> Pool</a:t>
            </a:r>
            <a:endParaRPr lang="en-US" kern="0" dirty="0">
              <a:solidFill>
                <a:srgbClr val="FFFF99"/>
              </a:solidFill>
              <a:latin typeface="+mj-lt"/>
            </a:endParaRPr>
          </a:p>
        </p:txBody>
      </p:sp>
      <p:sp>
        <p:nvSpPr>
          <p:cNvPr id="179203" name="179202 Forma"/>
          <p:cNvSpPr>
            <a:spLocks noGrp="1" noChangeArrowheads="1"/>
          </p:cNvSpPr>
          <p:nvPr>
            <p:ph type="body" idx="4294967295"/>
          </p:nvPr>
        </p:nvSpPr>
        <p:spPr>
          <a:xfrm>
            <a:off x="477475" y="932524"/>
            <a:ext cx="2150309" cy="4032250"/>
          </a:xfrm>
        </p:spPr>
        <p:txBody>
          <a:bodyPr/>
          <a:lstStyle/>
          <a:p>
            <a:r>
              <a:rPr lang="es-MX" sz="2400" dirty="0" smtClean="0"/>
              <a:t>seleccionar </a:t>
            </a:r>
            <a:r>
              <a:rPr lang="es-MX" sz="2400" dirty="0">
                <a:solidFill>
                  <a:srgbClr val="FFFF00"/>
                </a:solidFill>
              </a:rPr>
              <a:t>“</a:t>
            </a:r>
            <a:r>
              <a:rPr lang="es-MX" sz="2400" dirty="0" err="1">
                <a:solidFill>
                  <a:srgbClr val="FFFF00"/>
                </a:solidFill>
              </a:rPr>
              <a:t>Custom</a:t>
            </a:r>
            <a:r>
              <a:rPr lang="es-MX" sz="2400" dirty="0">
                <a:solidFill>
                  <a:srgbClr val="FFFF00"/>
                </a:solidFill>
              </a:rPr>
              <a:t> </a:t>
            </a:r>
            <a:r>
              <a:rPr lang="es-MX" sz="2400" dirty="0" err="1">
                <a:solidFill>
                  <a:srgbClr val="FFFF00"/>
                </a:solidFill>
              </a:rPr>
              <a:t>account</a:t>
            </a:r>
            <a:r>
              <a:rPr lang="es-MX" sz="2400" dirty="0"/>
              <a:t>” </a:t>
            </a:r>
            <a:r>
              <a:rPr lang="es-MX" sz="2400" dirty="0" smtClean="0"/>
              <a:t> </a:t>
            </a:r>
            <a:r>
              <a:rPr lang="es-MX" sz="2400" dirty="0"/>
              <a:t>hacer </a:t>
            </a:r>
            <a:r>
              <a:rPr lang="es-MX" sz="2400" dirty="0" err="1" smtClean="0"/>
              <a:t>click</a:t>
            </a:r>
            <a:r>
              <a:rPr lang="es-MX" sz="2400" dirty="0" smtClean="0"/>
              <a:t> </a:t>
            </a:r>
            <a:r>
              <a:rPr lang="es-MX" sz="2400" dirty="0"/>
              <a:t>en el botón “</a:t>
            </a:r>
            <a:r>
              <a:rPr lang="es-MX" sz="2400" dirty="0">
                <a:solidFill>
                  <a:srgbClr val="FFFF00"/>
                </a:solidFill>
              </a:rPr>
              <a:t>Set…</a:t>
            </a:r>
            <a:r>
              <a:rPr lang="es-MX" sz="2400" dirty="0"/>
              <a:t>”:</a:t>
            </a:r>
            <a:endParaRPr lang="es-ES" sz="2400" dirty="0"/>
          </a:p>
        </p:txBody>
      </p:sp>
      <p:pic>
        <p:nvPicPr>
          <p:cNvPr id="10242" name="Picture 2" descr="http://www.tectimes.net/wp-content/uploads/2012/12/123112_1458_TUTORIALCon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872" y="1052736"/>
            <a:ext cx="4608512" cy="504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78245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457200" y="115888"/>
            <a:ext cx="8229600" cy="792162"/>
          </a:xfrm>
        </p:spPr>
        <p:txBody>
          <a:bodyPr/>
          <a:lstStyle/>
          <a:p>
            <a:pPr>
              <a:defRPr/>
            </a:pPr>
            <a:r>
              <a:rPr lang="es-ES" kern="0" dirty="0" smtClean="0">
                <a:solidFill>
                  <a:srgbClr val="FFFF99"/>
                </a:solidFill>
                <a:latin typeface="+mj-lt"/>
              </a:rPr>
              <a:t>Configuración </a:t>
            </a:r>
            <a:r>
              <a:rPr lang="es-ES" kern="0" dirty="0" err="1" smtClean="0">
                <a:solidFill>
                  <a:srgbClr val="FFFF99"/>
                </a:solidFill>
                <a:latin typeface="+mj-lt"/>
              </a:rPr>
              <a:t>Application</a:t>
            </a:r>
            <a:r>
              <a:rPr lang="es-ES" kern="0" dirty="0" smtClean="0">
                <a:solidFill>
                  <a:srgbClr val="FFFF99"/>
                </a:solidFill>
                <a:latin typeface="+mj-lt"/>
              </a:rPr>
              <a:t> Pool</a:t>
            </a:r>
            <a:endParaRPr lang="en-US" kern="0" dirty="0">
              <a:solidFill>
                <a:srgbClr val="FFFF99"/>
              </a:solidFill>
              <a:latin typeface="+mj-lt"/>
            </a:endParaRPr>
          </a:p>
        </p:txBody>
      </p:sp>
      <p:sp>
        <p:nvSpPr>
          <p:cNvPr id="179203" name="179202 Forma"/>
          <p:cNvSpPr>
            <a:spLocks noGrp="1" noChangeArrowheads="1"/>
          </p:cNvSpPr>
          <p:nvPr>
            <p:ph type="body" idx="4294967295"/>
          </p:nvPr>
        </p:nvSpPr>
        <p:spPr>
          <a:xfrm>
            <a:off x="179512" y="908050"/>
            <a:ext cx="8640638" cy="4032250"/>
          </a:xfrm>
        </p:spPr>
        <p:txBody>
          <a:bodyPr/>
          <a:lstStyle/>
          <a:p>
            <a:r>
              <a:rPr lang="es-MX" sz="2400" dirty="0"/>
              <a:t>C</a:t>
            </a:r>
            <a:r>
              <a:rPr lang="es-MX" sz="2400" dirty="0" smtClean="0"/>
              <a:t>onfigurar </a:t>
            </a:r>
            <a:r>
              <a:rPr lang="es-MX" sz="2400" dirty="0"/>
              <a:t>para cada uno </a:t>
            </a:r>
            <a:r>
              <a:rPr lang="es-MX" sz="2400" dirty="0" smtClean="0"/>
              <a:t>de los usuarios </a:t>
            </a:r>
            <a:r>
              <a:rPr lang="es-MX" sz="2400" dirty="0"/>
              <a:t>de </a:t>
            </a:r>
            <a:r>
              <a:rPr lang="es-MX" sz="2400" dirty="0" smtClean="0"/>
              <a:t>servicio y quedaría </a:t>
            </a:r>
            <a:r>
              <a:rPr lang="es-MX" sz="2400" dirty="0"/>
              <a:t>de la siguiente forma:</a:t>
            </a:r>
            <a:endParaRPr lang="es-ES" sz="2400" dirty="0">
              <a:solidFill>
                <a:srgbClr val="FFFF00"/>
              </a:solidFill>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732473"/>
            <a:ext cx="8496622" cy="4527169"/>
          </a:xfrm>
          <a:prstGeom prst="rect">
            <a:avLst/>
          </a:prstGeom>
        </p:spPr>
      </p:pic>
    </p:spTree>
    <p:extLst>
      <p:ext uri="{BB962C8B-B14F-4D97-AF65-F5344CB8AC3E}">
        <p14:creationId xmlns:p14="http://schemas.microsoft.com/office/powerpoint/2010/main" val="196194555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179512" y="115888"/>
            <a:ext cx="8712968" cy="792162"/>
          </a:xfrm>
        </p:spPr>
        <p:txBody>
          <a:bodyPr/>
          <a:lstStyle/>
          <a:p>
            <a:pPr>
              <a:defRPr/>
            </a:pPr>
            <a:r>
              <a:rPr lang="es-ES" sz="2800" kern="0" dirty="0" smtClean="0">
                <a:solidFill>
                  <a:srgbClr val="FFFF99"/>
                </a:solidFill>
                <a:latin typeface="+mj-lt"/>
              </a:rPr>
              <a:t>Configuración Usuario Anónimo de Navegación</a:t>
            </a:r>
            <a:endParaRPr lang="en-US" sz="2800" kern="0" dirty="0">
              <a:solidFill>
                <a:srgbClr val="FFFF99"/>
              </a:solidFill>
              <a:latin typeface="+mj-lt"/>
            </a:endParaRPr>
          </a:p>
        </p:txBody>
      </p:sp>
      <p:sp>
        <p:nvSpPr>
          <p:cNvPr id="179203" name="179202 Forma"/>
          <p:cNvSpPr>
            <a:spLocks noGrp="1" noChangeArrowheads="1"/>
          </p:cNvSpPr>
          <p:nvPr>
            <p:ph type="body" idx="4294967295"/>
          </p:nvPr>
        </p:nvSpPr>
        <p:spPr>
          <a:xfrm>
            <a:off x="395536" y="908048"/>
            <a:ext cx="8136904" cy="5329264"/>
          </a:xfrm>
        </p:spPr>
        <p:txBody>
          <a:bodyPr/>
          <a:lstStyle/>
          <a:p>
            <a:r>
              <a:rPr lang="es-MX" sz="2400" dirty="0" smtClean="0"/>
              <a:t>La aplicación </a:t>
            </a:r>
            <a:r>
              <a:rPr lang="es-MX" sz="2400" dirty="0"/>
              <a:t>web debe tener configurado un usuario a través del cual el IIS intentará leer los directorios. </a:t>
            </a:r>
            <a:endParaRPr lang="es-MX" sz="2400" dirty="0" smtClean="0"/>
          </a:p>
          <a:p>
            <a:r>
              <a:rPr lang="es-MX" sz="2400" dirty="0" smtClean="0"/>
              <a:t>Para el  ejemplo  cada </a:t>
            </a:r>
            <a:r>
              <a:rPr lang="es-MX" sz="2400" dirty="0"/>
              <a:t>usuario será el mismo que la cuenta de servicio asignada al </a:t>
            </a:r>
            <a:r>
              <a:rPr lang="es-MX" sz="2400" dirty="0" err="1">
                <a:solidFill>
                  <a:srgbClr val="FFFF00"/>
                </a:solidFill>
              </a:rPr>
              <a:t>Application</a:t>
            </a:r>
            <a:r>
              <a:rPr lang="es-MX" sz="2400" dirty="0">
                <a:solidFill>
                  <a:srgbClr val="FFFF00"/>
                </a:solidFill>
              </a:rPr>
              <a:t> Pool </a:t>
            </a:r>
            <a:r>
              <a:rPr lang="es-MX" sz="2400" dirty="0"/>
              <a:t>y a los permisos de los directorios de Windows configurados anteriormente.</a:t>
            </a:r>
            <a:endParaRPr lang="es-ES" sz="2400" dirty="0"/>
          </a:p>
          <a:p>
            <a:r>
              <a:rPr lang="es-MX" sz="2400" dirty="0"/>
              <a:t>Para realizar esta configuración, </a:t>
            </a:r>
            <a:r>
              <a:rPr lang="es-MX" sz="2400" dirty="0" smtClean="0"/>
              <a:t>ingresar  </a:t>
            </a:r>
            <a:r>
              <a:rPr lang="es-MX" sz="2400" dirty="0">
                <a:solidFill>
                  <a:srgbClr val="FFFF00"/>
                </a:solidFill>
              </a:rPr>
              <a:t>sitio por sitio </a:t>
            </a:r>
            <a:r>
              <a:rPr lang="es-MX" sz="2400" dirty="0"/>
              <a:t>y realizar lo siguiente comenzando por el </a:t>
            </a:r>
            <a:r>
              <a:rPr lang="es-MX" sz="2400" dirty="0">
                <a:solidFill>
                  <a:srgbClr val="FFFF00"/>
                </a:solidFill>
              </a:rPr>
              <a:t>sitio1.com</a:t>
            </a:r>
            <a:r>
              <a:rPr lang="es-MX" sz="2400" dirty="0"/>
              <a:t>:</a:t>
            </a:r>
            <a:endParaRPr lang="es-ES" sz="2400" dirty="0"/>
          </a:p>
          <a:p>
            <a:r>
              <a:rPr lang="es-MX" sz="2400" dirty="0" smtClean="0"/>
              <a:t>Ingresar  </a:t>
            </a:r>
            <a:r>
              <a:rPr lang="es-MX" sz="2400" dirty="0"/>
              <a:t>a la consola IIS y </a:t>
            </a:r>
            <a:r>
              <a:rPr lang="es-MX" sz="2400" dirty="0" smtClean="0"/>
              <a:t>seleccionar </a:t>
            </a:r>
            <a:r>
              <a:rPr lang="es-MX" sz="2400" dirty="0"/>
              <a:t>el </a:t>
            </a:r>
            <a:r>
              <a:rPr lang="es-MX" sz="2400" dirty="0" smtClean="0"/>
              <a:t>sitio a configurar (sitio1.com) y </a:t>
            </a:r>
            <a:r>
              <a:rPr lang="es-MX" sz="2400" dirty="0"/>
              <a:t>dentro de las propiedades IIS </a:t>
            </a:r>
            <a:r>
              <a:rPr lang="es-MX" sz="2400" dirty="0" smtClean="0"/>
              <a:t>elegir </a:t>
            </a:r>
            <a:r>
              <a:rPr lang="es-MX" sz="2400" dirty="0">
                <a:solidFill>
                  <a:srgbClr val="FFFF00"/>
                </a:solidFill>
              </a:rPr>
              <a:t>“</a:t>
            </a:r>
            <a:r>
              <a:rPr lang="es-MX" sz="2400" dirty="0" err="1">
                <a:solidFill>
                  <a:srgbClr val="FFFF00"/>
                </a:solidFill>
              </a:rPr>
              <a:t>Authentication</a:t>
            </a:r>
            <a:r>
              <a:rPr lang="es-MX" sz="2400" dirty="0">
                <a:solidFill>
                  <a:srgbClr val="FFFF00"/>
                </a:solidFill>
              </a:rPr>
              <a:t>”:</a:t>
            </a:r>
            <a:endParaRPr lang="es-ES" sz="2400" dirty="0">
              <a:solidFill>
                <a:srgbClr val="FFFF00"/>
              </a:solidFill>
            </a:endParaRPr>
          </a:p>
        </p:txBody>
      </p:sp>
    </p:spTree>
    <p:extLst>
      <p:ext uri="{BB962C8B-B14F-4D97-AF65-F5344CB8AC3E}">
        <p14:creationId xmlns:p14="http://schemas.microsoft.com/office/powerpoint/2010/main" val="32016248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920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920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920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179512" y="115888"/>
            <a:ext cx="8712968" cy="792162"/>
          </a:xfrm>
        </p:spPr>
        <p:txBody>
          <a:bodyPr/>
          <a:lstStyle/>
          <a:p>
            <a:pPr>
              <a:defRPr/>
            </a:pPr>
            <a:r>
              <a:rPr lang="es-ES" sz="2800" kern="0" dirty="0" smtClean="0">
                <a:solidFill>
                  <a:srgbClr val="FFFF99"/>
                </a:solidFill>
                <a:latin typeface="+mj-lt"/>
              </a:rPr>
              <a:t>Configuración Usuario Anónimo de Navegación</a:t>
            </a:r>
            <a:endParaRPr lang="en-US" sz="2800" kern="0" dirty="0">
              <a:solidFill>
                <a:srgbClr val="FFFF99"/>
              </a:solidFill>
              <a:latin typeface="+mj-lt"/>
            </a:endParaRPr>
          </a:p>
        </p:txBody>
      </p:sp>
      <p:sp>
        <p:nvSpPr>
          <p:cNvPr id="179203" name="179202 Forma"/>
          <p:cNvSpPr>
            <a:spLocks noGrp="1" noChangeArrowheads="1"/>
          </p:cNvSpPr>
          <p:nvPr>
            <p:ph type="body" idx="4294967295"/>
          </p:nvPr>
        </p:nvSpPr>
        <p:spPr>
          <a:xfrm>
            <a:off x="395536" y="908048"/>
            <a:ext cx="8136904" cy="4032250"/>
          </a:xfrm>
        </p:spPr>
        <p:txBody>
          <a:bodyPr/>
          <a:lstStyle/>
          <a:p>
            <a:r>
              <a:rPr lang="es-MX" sz="2400" dirty="0"/>
              <a:t>Autenticación en Sitio Web de IIS </a:t>
            </a:r>
            <a:r>
              <a:rPr lang="es-MX" sz="2400" dirty="0" smtClean="0"/>
              <a:t>7.5:</a:t>
            </a:r>
            <a:endParaRPr lang="es-ES" sz="2400" dirty="0">
              <a:solidFill>
                <a:srgbClr val="FFFF00"/>
              </a:solidFill>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1412776"/>
            <a:ext cx="8208912" cy="4752528"/>
          </a:xfrm>
          <a:prstGeom prst="rect">
            <a:avLst/>
          </a:prstGeom>
        </p:spPr>
      </p:pic>
    </p:spTree>
    <p:extLst>
      <p:ext uri="{BB962C8B-B14F-4D97-AF65-F5344CB8AC3E}">
        <p14:creationId xmlns:p14="http://schemas.microsoft.com/office/powerpoint/2010/main" val="17914790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179512" y="115888"/>
            <a:ext cx="8712968" cy="792162"/>
          </a:xfrm>
        </p:spPr>
        <p:txBody>
          <a:bodyPr/>
          <a:lstStyle/>
          <a:p>
            <a:pPr>
              <a:defRPr/>
            </a:pPr>
            <a:r>
              <a:rPr lang="es-ES" sz="2800" kern="0" dirty="0" smtClean="0">
                <a:solidFill>
                  <a:srgbClr val="FFFF99"/>
                </a:solidFill>
                <a:latin typeface="+mj-lt"/>
              </a:rPr>
              <a:t>Configuración Usuario Anónimo de Navegación</a:t>
            </a:r>
            <a:endParaRPr lang="en-US" sz="2800" kern="0" dirty="0">
              <a:solidFill>
                <a:srgbClr val="FFFF99"/>
              </a:solidFill>
              <a:latin typeface="+mj-lt"/>
            </a:endParaRPr>
          </a:p>
        </p:txBody>
      </p:sp>
      <p:sp>
        <p:nvSpPr>
          <p:cNvPr id="179203" name="179202 Forma"/>
          <p:cNvSpPr>
            <a:spLocks noGrp="1" noChangeArrowheads="1"/>
          </p:cNvSpPr>
          <p:nvPr>
            <p:ph type="body" idx="4294967295"/>
          </p:nvPr>
        </p:nvSpPr>
        <p:spPr>
          <a:xfrm>
            <a:off x="467544" y="800520"/>
            <a:ext cx="8136904" cy="4032250"/>
          </a:xfrm>
        </p:spPr>
        <p:txBody>
          <a:bodyPr/>
          <a:lstStyle/>
          <a:p>
            <a:r>
              <a:rPr lang="es-MX" sz="2000" dirty="0" smtClean="0"/>
              <a:t>Para el ejemplo, </a:t>
            </a:r>
            <a:r>
              <a:rPr lang="es-MX" sz="2000" dirty="0"/>
              <a:t>no queremos que al usuario de internet le pregunte un </a:t>
            </a:r>
            <a:r>
              <a:rPr lang="es-MX" sz="2000" dirty="0">
                <a:solidFill>
                  <a:srgbClr val="FFFF00"/>
                </a:solidFill>
              </a:rPr>
              <a:t>usuario y </a:t>
            </a:r>
            <a:r>
              <a:rPr lang="es-MX" sz="2000" dirty="0" err="1">
                <a:solidFill>
                  <a:srgbClr val="FFFF00"/>
                </a:solidFill>
              </a:rPr>
              <a:t>password</a:t>
            </a:r>
            <a:r>
              <a:rPr lang="es-MX" sz="2000" dirty="0">
                <a:solidFill>
                  <a:srgbClr val="FFFF00"/>
                </a:solidFill>
              </a:rPr>
              <a:t> al visitarlo</a:t>
            </a:r>
            <a:r>
              <a:rPr lang="es-MX" sz="2000" dirty="0"/>
              <a:t>, por lo cual dejaremos el “</a:t>
            </a:r>
            <a:r>
              <a:rPr lang="es-MX" sz="2000" dirty="0" err="1">
                <a:solidFill>
                  <a:srgbClr val="FFFF00"/>
                </a:solidFill>
              </a:rPr>
              <a:t>Anonymous</a:t>
            </a:r>
            <a:r>
              <a:rPr lang="es-MX" sz="2000" dirty="0">
                <a:solidFill>
                  <a:srgbClr val="FFFF00"/>
                </a:solidFill>
              </a:rPr>
              <a:t> Access</a:t>
            </a:r>
            <a:r>
              <a:rPr lang="es-MX" sz="2000" dirty="0"/>
              <a:t>” habilitado. </a:t>
            </a:r>
            <a:endParaRPr lang="es-MX" sz="2000" dirty="0" smtClean="0"/>
          </a:p>
          <a:p>
            <a:r>
              <a:rPr lang="es-MX" sz="2000" dirty="0"/>
              <a:t>E</a:t>
            </a:r>
            <a:r>
              <a:rPr lang="es-MX" sz="2000" dirty="0" smtClean="0"/>
              <a:t>ste </a:t>
            </a:r>
            <a:r>
              <a:rPr lang="es-MX" sz="2000" dirty="0"/>
              <a:t>Acceso Anónimo debe ser a través del usuario de servicio correspondiente al sitio web </a:t>
            </a:r>
            <a:r>
              <a:rPr lang="es-MX" sz="2000" dirty="0" smtClean="0"/>
              <a:t>que se esta configurando</a:t>
            </a:r>
            <a:r>
              <a:rPr lang="es-MX" sz="2000" dirty="0"/>
              <a:t>. </a:t>
            </a:r>
            <a:r>
              <a:rPr lang="es-MX" sz="2000" dirty="0" smtClean="0"/>
              <a:t>Ingresar a </a:t>
            </a:r>
            <a:r>
              <a:rPr lang="es-MX" sz="2000" dirty="0"/>
              <a:t>la consola, y manteniendo seleccionado la autenticación anónima, </a:t>
            </a:r>
            <a:r>
              <a:rPr lang="es-MX" sz="2000" dirty="0" err="1" smtClean="0"/>
              <a:t>click</a:t>
            </a:r>
            <a:r>
              <a:rPr lang="es-MX" sz="2000" dirty="0" smtClean="0"/>
              <a:t> en </a:t>
            </a:r>
            <a:r>
              <a:rPr lang="es-MX" sz="2000" dirty="0"/>
              <a:t>“</a:t>
            </a:r>
            <a:r>
              <a:rPr lang="es-MX" sz="2000" dirty="0" err="1">
                <a:solidFill>
                  <a:srgbClr val="FFFF00"/>
                </a:solidFill>
              </a:rPr>
              <a:t>Edit</a:t>
            </a:r>
            <a:r>
              <a:rPr lang="es-MX" sz="2000" dirty="0"/>
              <a:t>”:</a:t>
            </a:r>
            <a:endParaRPr lang="es-ES" sz="2000" dirty="0">
              <a:solidFill>
                <a:srgbClr val="FFFF00"/>
              </a:solidFill>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5776" y="2924173"/>
            <a:ext cx="6588224" cy="3880516"/>
          </a:xfrm>
          <a:prstGeom prst="rect">
            <a:avLst/>
          </a:prstGeom>
        </p:spPr>
      </p:pic>
    </p:spTree>
    <p:extLst>
      <p:ext uri="{BB962C8B-B14F-4D97-AF65-F5344CB8AC3E}">
        <p14:creationId xmlns:p14="http://schemas.microsoft.com/office/powerpoint/2010/main" val="34264216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920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179512" y="115888"/>
            <a:ext cx="8712968" cy="792162"/>
          </a:xfrm>
        </p:spPr>
        <p:txBody>
          <a:bodyPr/>
          <a:lstStyle/>
          <a:p>
            <a:pPr>
              <a:defRPr/>
            </a:pPr>
            <a:r>
              <a:rPr lang="es-ES" sz="2800" kern="0" dirty="0" smtClean="0">
                <a:solidFill>
                  <a:srgbClr val="FFFF99"/>
                </a:solidFill>
                <a:latin typeface="+mj-lt"/>
              </a:rPr>
              <a:t>Configuración Usuario Anónimo de Navegación</a:t>
            </a:r>
            <a:endParaRPr lang="en-US" sz="2800" kern="0" dirty="0">
              <a:solidFill>
                <a:srgbClr val="FFFF99"/>
              </a:solidFill>
              <a:latin typeface="+mj-lt"/>
            </a:endParaRPr>
          </a:p>
        </p:txBody>
      </p:sp>
      <p:sp>
        <p:nvSpPr>
          <p:cNvPr id="179203" name="179202 Forma"/>
          <p:cNvSpPr>
            <a:spLocks noGrp="1" noChangeArrowheads="1"/>
          </p:cNvSpPr>
          <p:nvPr>
            <p:ph type="body" idx="4294967295"/>
          </p:nvPr>
        </p:nvSpPr>
        <p:spPr>
          <a:xfrm>
            <a:off x="323528" y="764704"/>
            <a:ext cx="8136904" cy="576064"/>
          </a:xfrm>
        </p:spPr>
        <p:txBody>
          <a:bodyPr/>
          <a:lstStyle/>
          <a:p>
            <a:r>
              <a:rPr lang="es-MX" sz="2400" dirty="0"/>
              <a:t>En la ventana que se abrió elegimos “Set…”:</a:t>
            </a:r>
            <a:endParaRPr lang="es-ES" sz="2400" dirty="0">
              <a:solidFill>
                <a:srgbClr val="FFFF00"/>
              </a:solidFill>
            </a:endParaRPr>
          </a:p>
        </p:txBody>
      </p:sp>
      <p:sp>
        <p:nvSpPr>
          <p:cNvPr id="4" name="179202 Forma"/>
          <p:cNvSpPr txBox="1">
            <a:spLocks noChangeArrowheads="1"/>
          </p:cNvSpPr>
          <p:nvPr/>
        </p:nvSpPr>
        <p:spPr bwMode="auto">
          <a:xfrm>
            <a:off x="336658" y="3429670"/>
            <a:ext cx="8136904" cy="57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2"/>
              </a:buClr>
              <a:buChar char="•"/>
              <a:defRPr sz="3200" kern="1200">
                <a:solidFill>
                  <a:schemeClr val="tx1"/>
                </a:solidFill>
                <a:latin typeface="+mn-lt"/>
                <a:ea typeface="+mn-ea"/>
                <a:cs typeface="+mn-cs"/>
              </a:defRPr>
            </a:lvl1pPr>
            <a:lvl2pPr marL="742950" indent="-285750" algn="l" rtl="0" fontAlgn="base">
              <a:spcBef>
                <a:spcPct val="20000"/>
              </a:spcBef>
              <a:spcAft>
                <a:spcPct val="0"/>
              </a:spcAft>
              <a:buClr>
                <a:schemeClr val="tx2"/>
              </a:buClr>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2400" dirty="0" smtClean="0"/>
              <a:t>Ingresar </a:t>
            </a:r>
            <a:r>
              <a:rPr lang="es-MX" sz="2400" dirty="0"/>
              <a:t>las credenciales del usuario “</a:t>
            </a:r>
            <a:r>
              <a:rPr lang="es-MX" sz="2400" dirty="0">
                <a:solidFill>
                  <a:srgbClr val="FFFF00"/>
                </a:solidFill>
              </a:rPr>
              <a:t>iis_sitio1.com</a:t>
            </a:r>
            <a:r>
              <a:rPr lang="es-MX" sz="2400" dirty="0"/>
              <a:t>”:</a:t>
            </a:r>
            <a:endParaRPr lang="es-ES" sz="2400" dirty="0">
              <a:solidFill>
                <a:srgbClr val="FFFF00"/>
              </a:solidFill>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680" y="1303759"/>
            <a:ext cx="4464496" cy="1944216"/>
          </a:xfrm>
          <a:prstGeom prst="rect">
            <a:avLst/>
          </a:prstGeom>
        </p:spPr>
      </p:pic>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632" y="4005734"/>
            <a:ext cx="5760640" cy="2735634"/>
          </a:xfrm>
          <a:prstGeom prst="rect">
            <a:avLst/>
          </a:prstGeom>
        </p:spPr>
      </p:pic>
    </p:spTree>
    <p:extLst>
      <p:ext uri="{BB962C8B-B14F-4D97-AF65-F5344CB8AC3E}">
        <p14:creationId xmlns:p14="http://schemas.microsoft.com/office/powerpoint/2010/main" val="30888922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330" name="Picture 2" descr="IIS 7 - 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700" y="549275"/>
            <a:ext cx="7685088" cy="55832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457200" y="115888"/>
            <a:ext cx="8229600" cy="792162"/>
          </a:xfrm>
        </p:spPr>
        <p:txBody>
          <a:bodyPr/>
          <a:lstStyle/>
          <a:p>
            <a:pPr>
              <a:defRPr/>
            </a:pPr>
            <a:r>
              <a:rPr lang="es-ES" kern="0" dirty="0" smtClean="0">
                <a:solidFill>
                  <a:srgbClr val="FFFF99"/>
                </a:solidFill>
                <a:latin typeface="+mj-lt"/>
              </a:rPr>
              <a:t>Configuración de </a:t>
            </a:r>
            <a:r>
              <a:rPr lang="es-ES" kern="0" dirty="0" err="1" smtClean="0">
                <a:solidFill>
                  <a:srgbClr val="FFFF99"/>
                </a:solidFill>
                <a:latin typeface="+mj-lt"/>
              </a:rPr>
              <a:t>Logs</a:t>
            </a:r>
            <a:endParaRPr lang="en-US" kern="0" dirty="0">
              <a:solidFill>
                <a:srgbClr val="FFFF99"/>
              </a:solidFill>
              <a:latin typeface="+mj-lt"/>
            </a:endParaRPr>
          </a:p>
        </p:txBody>
      </p:sp>
      <p:sp>
        <p:nvSpPr>
          <p:cNvPr id="179203" name="179202 Forma"/>
          <p:cNvSpPr>
            <a:spLocks noGrp="1" noChangeArrowheads="1"/>
          </p:cNvSpPr>
          <p:nvPr>
            <p:ph type="body" idx="4294967295"/>
          </p:nvPr>
        </p:nvSpPr>
        <p:spPr>
          <a:xfrm>
            <a:off x="457200" y="908050"/>
            <a:ext cx="8362950" cy="4032250"/>
          </a:xfrm>
        </p:spPr>
        <p:txBody>
          <a:bodyPr/>
          <a:lstStyle/>
          <a:p>
            <a:r>
              <a:rPr lang="es-MX" sz="2000" dirty="0"/>
              <a:t>Un aspecto importante que no </a:t>
            </a:r>
            <a:r>
              <a:rPr lang="es-MX" sz="2000" dirty="0" smtClean="0"/>
              <a:t>se debe </a:t>
            </a:r>
            <a:r>
              <a:rPr lang="es-MX" sz="2000" dirty="0"/>
              <a:t>dejar de considerar es donde se guardarán los </a:t>
            </a:r>
            <a:r>
              <a:rPr lang="es-MX" sz="2000" dirty="0" err="1"/>
              <a:t>logs</a:t>
            </a:r>
            <a:r>
              <a:rPr lang="es-MX" sz="2000" dirty="0"/>
              <a:t> de cada uno de </a:t>
            </a:r>
            <a:r>
              <a:rPr lang="es-MX" sz="2000" dirty="0" smtClean="0"/>
              <a:t>los </a:t>
            </a:r>
            <a:r>
              <a:rPr lang="es-MX" sz="2000" dirty="0"/>
              <a:t>sitios web. </a:t>
            </a:r>
            <a:endParaRPr lang="es-MX" sz="2000" dirty="0" smtClean="0"/>
          </a:p>
          <a:p>
            <a:r>
              <a:rPr lang="es-MX" sz="2000" dirty="0"/>
              <a:t>Dentro de las propiedades del sitio </a:t>
            </a:r>
            <a:r>
              <a:rPr lang="es-MX" sz="2000" dirty="0">
                <a:solidFill>
                  <a:srgbClr val="FFFF00"/>
                </a:solidFill>
              </a:rPr>
              <a:t>“sitio1.com” </a:t>
            </a:r>
            <a:r>
              <a:rPr lang="es-MX" sz="2000" dirty="0" smtClean="0"/>
              <a:t>buscar </a:t>
            </a:r>
            <a:r>
              <a:rPr lang="es-MX" sz="2000" dirty="0"/>
              <a:t>una opción llamada </a:t>
            </a:r>
            <a:r>
              <a:rPr lang="es-MX" sz="2000" dirty="0">
                <a:solidFill>
                  <a:srgbClr val="FFFF00"/>
                </a:solidFill>
              </a:rPr>
              <a:t>“</a:t>
            </a:r>
            <a:r>
              <a:rPr lang="es-MX" sz="2000" dirty="0" err="1">
                <a:solidFill>
                  <a:srgbClr val="FFFF00"/>
                </a:solidFill>
              </a:rPr>
              <a:t>Logging</a:t>
            </a:r>
            <a:r>
              <a:rPr lang="es-MX" sz="2000" dirty="0">
                <a:solidFill>
                  <a:srgbClr val="FFFF00"/>
                </a:solidFill>
              </a:rPr>
              <a:t>”:</a:t>
            </a:r>
            <a:endParaRPr lang="es-ES" sz="2000" dirty="0">
              <a:solidFill>
                <a:srgbClr val="FFFF00"/>
              </a:solidFill>
            </a:endParaRPr>
          </a:p>
          <a:p>
            <a:endParaRPr lang="es-ES" sz="2400" dirty="0">
              <a:solidFill>
                <a:srgbClr val="FFFF00"/>
              </a:solidFill>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2276872"/>
            <a:ext cx="7931224" cy="3967360"/>
          </a:xfrm>
          <a:prstGeom prst="rect">
            <a:avLst/>
          </a:prstGeom>
        </p:spPr>
      </p:pic>
    </p:spTree>
    <p:extLst>
      <p:ext uri="{BB962C8B-B14F-4D97-AF65-F5344CB8AC3E}">
        <p14:creationId xmlns:p14="http://schemas.microsoft.com/office/powerpoint/2010/main" val="6071314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920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457200" y="115888"/>
            <a:ext cx="8229600" cy="792162"/>
          </a:xfrm>
        </p:spPr>
        <p:txBody>
          <a:bodyPr/>
          <a:lstStyle/>
          <a:p>
            <a:pPr>
              <a:defRPr/>
            </a:pPr>
            <a:r>
              <a:rPr lang="es-ES" kern="0" dirty="0" smtClean="0">
                <a:solidFill>
                  <a:srgbClr val="FFFF99"/>
                </a:solidFill>
                <a:latin typeface="+mj-lt"/>
              </a:rPr>
              <a:t>Configuración de </a:t>
            </a:r>
            <a:r>
              <a:rPr lang="es-ES" kern="0" dirty="0" err="1" smtClean="0">
                <a:solidFill>
                  <a:srgbClr val="FFFF99"/>
                </a:solidFill>
                <a:latin typeface="+mj-lt"/>
              </a:rPr>
              <a:t>Logs</a:t>
            </a:r>
            <a:endParaRPr lang="en-US" kern="0" dirty="0">
              <a:solidFill>
                <a:srgbClr val="FFFF99"/>
              </a:solidFill>
              <a:latin typeface="+mj-lt"/>
            </a:endParaRPr>
          </a:p>
        </p:txBody>
      </p:sp>
      <p:sp>
        <p:nvSpPr>
          <p:cNvPr id="179203" name="179202 Forma"/>
          <p:cNvSpPr>
            <a:spLocks noGrp="1" noChangeArrowheads="1"/>
          </p:cNvSpPr>
          <p:nvPr>
            <p:ph type="body" idx="4294967295"/>
          </p:nvPr>
        </p:nvSpPr>
        <p:spPr>
          <a:xfrm>
            <a:off x="468383" y="1052736"/>
            <a:ext cx="8362950" cy="4032250"/>
          </a:xfrm>
        </p:spPr>
        <p:txBody>
          <a:bodyPr/>
          <a:lstStyle/>
          <a:p>
            <a:r>
              <a:rPr lang="es-MX" sz="2400" dirty="0" smtClean="0"/>
              <a:t>El sistema mostrara </a:t>
            </a:r>
            <a:r>
              <a:rPr lang="es-MX" sz="2400" dirty="0"/>
              <a:t>donde se guardan los </a:t>
            </a:r>
            <a:r>
              <a:rPr lang="es-MX" sz="2400" dirty="0" err="1"/>
              <a:t>logs</a:t>
            </a:r>
            <a:r>
              <a:rPr lang="es-MX" sz="2400" dirty="0"/>
              <a:t> y con que frecuencia:</a:t>
            </a:r>
            <a:endParaRPr lang="es-ES" sz="2400" dirty="0">
              <a:solidFill>
                <a:srgbClr val="FFFF00"/>
              </a:solidFill>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581" y="1844824"/>
            <a:ext cx="8045284" cy="4335718"/>
          </a:xfrm>
          <a:prstGeom prst="rect">
            <a:avLst/>
          </a:prstGeom>
        </p:spPr>
      </p:pic>
    </p:spTree>
    <p:extLst>
      <p:ext uri="{BB962C8B-B14F-4D97-AF65-F5344CB8AC3E}">
        <p14:creationId xmlns:p14="http://schemas.microsoft.com/office/powerpoint/2010/main" val="38327757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457200" y="115888"/>
            <a:ext cx="8229600" cy="792162"/>
          </a:xfrm>
        </p:spPr>
        <p:txBody>
          <a:bodyPr/>
          <a:lstStyle/>
          <a:p>
            <a:pPr>
              <a:defRPr/>
            </a:pPr>
            <a:r>
              <a:rPr lang="es-ES" kern="0" dirty="0" smtClean="0">
                <a:solidFill>
                  <a:srgbClr val="FFFF99"/>
                </a:solidFill>
                <a:latin typeface="+mj-lt"/>
              </a:rPr>
              <a:t>Configuración de </a:t>
            </a:r>
            <a:r>
              <a:rPr lang="es-ES" kern="0" dirty="0" err="1" smtClean="0">
                <a:solidFill>
                  <a:srgbClr val="FFFF99"/>
                </a:solidFill>
                <a:latin typeface="+mj-lt"/>
              </a:rPr>
              <a:t>Logs</a:t>
            </a:r>
            <a:endParaRPr lang="en-US" kern="0" dirty="0">
              <a:solidFill>
                <a:srgbClr val="FFFF99"/>
              </a:solidFill>
              <a:latin typeface="+mj-lt"/>
            </a:endParaRPr>
          </a:p>
        </p:txBody>
      </p:sp>
      <p:sp>
        <p:nvSpPr>
          <p:cNvPr id="179203" name="179202 Forma"/>
          <p:cNvSpPr>
            <a:spLocks noGrp="1" noChangeArrowheads="1"/>
          </p:cNvSpPr>
          <p:nvPr>
            <p:ph type="body" idx="4294967295"/>
          </p:nvPr>
        </p:nvSpPr>
        <p:spPr>
          <a:xfrm>
            <a:off x="468383" y="1052736"/>
            <a:ext cx="8362950" cy="4032250"/>
          </a:xfrm>
        </p:spPr>
        <p:txBody>
          <a:bodyPr/>
          <a:lstStyle/>
          <a:p>
            <a:r>
              <a:rPr lang="es-MX" sz="2000" dirty="0" smtClean="0"/>
              <a:t>Para el ejemplo </a:t>
            </a:r>
            <a:r>
              <a:rPr lang="es-MX" sz="2000" dirty="0" smtClean="0">
                <a:solidFill>
                  <a:srgbClr val="FFFF00"/>
                </a:solidFill>
              </a:rPr>
              <a:t>dejaremos la frecuencia </a:t>
            </a:r>
            <a:r>
              <a:rPr lang="es-MX" sz="2000" dirty="0">
                <a:solidFill>
                  <a:srgbClr val="FFFF00"/>
                </a:solidFill>
              </a:rPr>
              <a:t>en forma diaria</a:t>
            </a:r>
            <a:r>
              <a:rPr lang="es-MX" sz="2000" dirty="0"/>
              <a:t>, pero cambiaremos el “</a:t>
            </a:r>
            <a:r>
              <a:rPr lang="es-MX" sz="2000" dirty="0" err="1">
                <a:solidFill>
                  <a:srgbClr val="FFFF00"/>
                </a:solidFill>
              </a:rPr>
              <a:t>Directory</a:t>
            </a:r>
            <a:r>
              <a:rPr lang="es-MX" sz="2000" dirty="0"/>
              <a:t>” para guardar los </a:t>
            </a:r>
            <a:r>
              <a:rPr lang="es-MX" sz="2000" dirty="0" err="1"/>
              <a:t>logs</a:t>
            </a:r>
            <a:r>
              <a:rPr lang="es-MX" sz="2000" dirty="0"/>
              <a:t> del sitio “</a:t>
            </a:r>
            <a:r>
              <a:rPr lang="es-MX" sz="2000" dirty="0">
                <a:solidFill>
                  <a:srgbClr val="FFFF00"/>
                </a:solidFill>
              </a:rPr>
              <a:t>sitio1.com</a:t>
            </a:r>
            <a:r>
              <a:rPr lang="es-MX" sz="2000" dirty="0"/>
              <a:t>” en la carpeta que creamos para tal fin, dentro del usuario “</a:t>
            </a:r>
            <a:r>
              <a:rPr lang="es-MX" sz="2000" dirty="0">
                <a:solidFill>
                  <a:srgbClr val="FFFF00"/>
                </a:solidFill>
              </a:rPr>
              <a:t>Juan</a:t>
            </a:r>
            <a:r>
              <a:rPr lang="es-MX" sz="2000" dirty="0"/>
              <a:t>” y dentro del “</a:t>
            </a:r>
            <a:r>
              <a:rPr lang="es-MX" sz="2000" dirty="0">
                <a:solidFill>
                  <a:srgbClr val="FFFF00"/>
                </a:solidFill>
              </a:rPr>
              <a:t>sitio1.com</a:t>
            </a:r>
            <a:r>
              <a:rPr lang="es-MX" sz="2000" dirty="0"/>
              <a:t>” como vemos en la siguiente figura:</a:t>
            </a:r>
            <a:endParaRPr lang="es-ES" sz="2000" dirty="0">
              <a:solidFill>
                <a:srgbClr val="FFFF00"/>
              </a:solidFill>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2420888"/>
            <a:ext cx="7931224" cy="3816424"/>
          </a:xfrm>
          <a:prstGeom prst="rect">
            <a:avLst/>
          </a:prstGeom>
        </p:spPr>
      </p:pic>
    </p:spTree>
    <p:extLst>
      <p:ext uri="{BB962C8B-B14F-4D97-AF65-F5344CB8AC3E}">
        <p14:creationId xmlns:p14="http://schemas.microsoft.com/office/powerpoint/2010/main" val="10588064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457200" y="115888"/>
            <a:ext cx="8229600" cy="792162"/>
          </a:xfrm>
        </p:spPr>
        <p:txBody>
          <a:bodyPr/>
          <a:lstStyle/>
          <a:p>
            <a:pPr>
              <a:defRPr/>
            </a:pPr>
            <a:r>
              <a:rPr lang="es-ES" kern="0" dirty="0" smtClean="0">
                <a:solidFill>
                  <a:srgbClr val="FFFF99"/>
                </a:solidFill>
                <a:latin typeface="+mj-lt"/>
              </a:rPr>
              <a:t>Configuración de </a:t>
            </a:r>
            <a:r>
              <a:rPr lang="es-ES" kern="0" dirty="0" err="1" smtClean="0">
                <a:solidFill>
                  <a:srgbClr val="FFFF99"/>
                </a:solidFill>
                <a:latin typeface="+mj-lt"/>
              </a:rPr>
              <a:t>Logs</a:t>
            </a:r>
            <a:endParaRPr lang="en-US" kern="0" dirty="0">
              <a:solidFill>
                <a:srgbClr val="FFFF99"/>
              </a:solidFill>
              <a:latin typeface="+mj-lt"/>
            </a:endParaRPr>
          </a:p>
        </p:txBody>
      </p:sp>
      <p:sp>
        <p:nvSpPr>
          <p:cNvPr id="179203" name="179202 Forma"/>
          <p:cNvSpPr>
            <a:spLocks noGrp="1" noChangeArrowheads="1"/>
          </p:cNvSpPr>
          <p:nvPr>
            <p:ph type="body" idx="4294967295"/>
          </p:nvPr>
        </p:nvSpPr>
        <p:spPr>
          <a:xfrm>
            <a:off x="468383" y="1052736"/>
            <a:ext cx="8362950" cy="504056"/>
          </a:xfrm>
        </p:spPr>
        <p:txBody>
          <a:bodyPr/>
          <a:lstStyle/>
          <a:p>
            <a:r>
              <a:rPr lang="es-MX" sz="2400" dirty="0" smtClean="0"/>
              <a:t>Modificar </a:t>
            </a:r>
            <a:r>
              <a:rPr lang="es-MX" sz="2400" dirty="0"/>
              <a:t>el Directorio y </a:t>
            </a:r>
            <a:r>
              <a:rPr lang="es-MX" sz="2400" dirty="0" smtClean="0"/>
              <a:t>quedará </a:t>
            </a:r>
            <a:r>
              <a:rPr lang="es-MX" sz="2400" dirty="0"/>
              <a:t>de la siguiente manera:</a:t>
            </a:r>
            <a:endParaRPr lang="es-ES" sz="2400" dirty="0"/>
          </a:p>
        </p:txBody>
      </p:sp>
      <p:sp>
        <p:nvSpPr>
          <p:cNvPr id="4" name="179202 Forma"/>
          <p:cNvSpPr txBox="1">
            <a:spLocks noChangeArrowheads="1"/>
          </p:cNvSpPr>
          <p:nvPr/>
        </p:nvSpPr>
        <p:spPr bwMode="auto">
          <a:xfrm>
            <a:off x="330353" y="5157192"/>
            <a:ext cx="8500980" cy="1152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2"/>
              </a:buClr>
              <a:buChar char="•"/>
              <a:defRPr sz="3200" kern="1200">
                <a:solidFill>
                  <a:schemeClr val="tx1"/>
                </a:solidFill>
                <a:latin typeface="+mn-lt"/>
                <a:ea typeface="+mn-ea"/>
                <a:cs typeface="+mn-cs"/>
              </a:defRPr>
            </a:lvl1pPr>
            <a:lvl2pPr marL="742950" indent="-285750" algn="l" rtl="0" fontAlgn="base">
              <a:spcBef>
                <a:spcPct val="20000"/>
              </a:spcBef>
              <a:spcAft>
                <a:spcPct val="0"/>
              </a:spcAft>
              <a:buClr>
                <a:schemeClr val="tx2"/>
              </a:buClr>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2400" dirty="0" smtClean="0">
                <a:solidFill>
                  <a:srgbClr val="FFFF00"/>
                </a:solidFill>
              </a:rPr>
              <a:t>Hacer lo </a:t>
            </a:r>
            <a:r>
              <a:rPr lang="es-MX" sz="2400" dirty="0">
                <a:solidFill>
                  <a:srgbClr val="FFFF00"/>
                </a:solidFill>
              </a:rPr>
              <a:t>mismo </a:t>
            </a:r>
            <a:r>
              <a:rPr lang="es-MX" sz="2400" dirty="0" smtClean="0">
                <a:solidFill>
                  <a:srgbClr val="FFFF00"/>
                </a:solidFill>
              </a:rPr>
              <a:t>para </a:t>
            </a:r>
            <a:r>
              <a:rPr lang="es-MX" sz="2400" dirty="0">
                <a:solidFill>
                  <a:srgbClr val="FFFF00"/>
                </a:solidFill>
              </a:rPr>
              <a:t>el resto de los sitios web</a:t>
            </a:r>
            <a:r>
              <a:rPr lang="es-MX" sz="2400" dirty="0"/>
              <a:t>, procurando que cada uno de ellos guarde el log dentro de la carpeta correspondiente creada para tal fin.</a:t>
            </a:r>
            <a:endParaRPr lang="es-ES" sz="2400" dirty="0"/>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694" y="1566313"/>
            <a:ext cx="7524328" cy="3446863"/>
          </a:xfrm>
          <a:prstGeom prst="rect">
            <a:avLst/>
          </a:prstGeom>
        </p:spPr>
      </p:pic>
    </p:spTree>
    <p:extLst>
      <p:ext uri="{BB962C8B-B14F-4D97-AF65-F5344CB8AC3E}">
        <p14:creationId xmlns:p14="http://schemas.microsoft.com/office/powerpoint/2010/main" val="2917803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323528" y="115888"/>
            <a:ext cx="8363272" cy="792162"/>
          </a:xfrm>
        </p:spPr>
        <p:txBody>
          <a:bodyPr/>
          <a:lstStyle/>
          <a:p>
            <a:pPr>
              <a:defRPr/>
            </a:pPr>
            <a:r>
              <a:rPr lang="en-US" sz="3200" kern="0" dirty="0" err="1" smtClean="0">
                <a:solidFill>
                  <a:srgbClr val="FFFF99"/>
                </a:solidFill>
                <a:latin typeface="+mj-lt"/>
              </a:rPr>
              <a:t>Contenido</a:t>
            </a:r>
            <a:r>
              <a:rPr lang="en-US" sz="3200" kern="0" dirty="0" smtClean="0">
                <a:solidFill>
                  <a:srgbClr val="FFFF99"/>
                </a:solidFill>
                <a:latin typeface="+mj-lt"/>
              </a:rPr>
              <a:t> </a:t>
            </a:r>
            <a:r>
              <a:rPr lang="en-US" sz="3200" kern="0" dirty="0" err="1" smtClean="0">
                <a:solidFill>
                  <a:srgbClr val="FFFF99"/>
                </a:solidFill>
                <a:latin typeface="+mj-lt"/>
              </a:rPr>
              <a:t>por</a:t>
            </a:r>
            <a:r>
              <a:rPr lang="en-US" sz="3200" kern="0" dirty="0" smtClean="0">
                <a:solidFill>
                  <a:srgbClr val="FFFF99"/>
                </a:solidFill>
                <a:latin typeface="+mj-lt"/>
              </a:rPr>
              <a:t> </a:t>
            </a:r>
            <a:r>
              <a:rPr lang="en-US" sz="3200" kern="0" dirty="0" err="1" smtClean="0">
                <a:solidFill>
                  <a:srgbClr val="FFFF99"/>
                </a:solidFill>
                <a:latin typeface="+mj-lt"/>
              </a:rPr>
              <a:t>defecto</a:t>
            </a:r>
            <a:r>
              <a:rPr lang="en-US" sz="3200" kern="0" dirty="0" smtClean="0">
                <a:solidFill>
                  <a:srgbClr val="FFFF99"/>
                </a:solidFill>
                <a:latin typeface="+mj-lt"/>
              </a:rPr>
              <a:t> para </a:t>
            </a:r>
            <a:r>
              <a:rPr lang="en-US" sz="3200" kern="0" dirty="0" err="1" smtClean="0">
                <a:solidFill>
                  <a:srgbClr val="FFFF99"/>
                </a:solidFill>
                <a:latin typeface="+mj-lt"/>
              </a:rPr>
              <a:t>cada</a:t>
            </a:r>
            <a:r>
              <a:rPr lang="en-US" sz="3200" kern="0" dirty="0" smtClean="0">
                <a:solidFill>
                  <a:srgbClr val="FFFF99"/>
                </a:solidFill>
                <a:latin typeface="+mj-lt"/>
              </a:rPr>
              <a:t> </a:t>
            </a:r>
            <a:r>
              <a:rPr lang="en-US" sz="3200" kern="0" dirty="0" err="1" smtClean="0">
                <a:solidFill>
                  <a:srgbClr val="FFFF99"/>
                </a:solidFill>
                <a:latin typeface="+mj-lt"/>
              </a:rPr>
              <a:t>sitio</a:t>
            </a:r>
            <a:endParaRPr lang="en-US" sz="3200" kern="0" dirty="0">
              <a:solidFill>
                <a:srgbClr val="FFFF99"/>
              </a:solidFill>
              <a:latin typeface="+mj-lt"/>
            </a:endParaRPr>
          </a:p>
        </p:txBody>
      </p:sp>
      <p:sp>
        <p:nvSpPr>
          <p:cNvPr id="179203" name="179202 Forma"/>
          <p:cNvSpPr>
            <a:spLocks noGrp="1" noChangeArrowheads="1"/>
          </p:cNvSpPr>
          <p:nvPr>
            <p:ph type="body" idx="4294967295"/>
          </p:nvPr>
        </p:nvSpPr>
        <p:spPr>
          <a:xfrm>
            <a:off x="336980" y="908050"/>
            <a:ext cx="8362950" cy="4032250"/>
          </a:xfrm>
        </p:spPr>
        <p:txBody>
          <a:bodyPr/>
          <a:lstStyle/>
          <a:p>
            <a:r>
              <a:rPr lang="es-MX" sz="2000" dirty="0"/>
              <a:t>Para poder realizar las pruebas </a:t>
            </a:r>
            <a:r>
              <a:rPr lang="es-MX" sz="2000" dirty="0" smtClean="0"/>
              <a:t>se deberá  </a:t>
            </a:r>
            <a:r>
              <a:rPr lang="es-MX" sz="2000" dirty="0"/>
              <a:t>ingresar algún contenido a los sitios web y de esta forma poder identificar si se abren </a:t>
            </a:r>
            <a:r>
              <a:rPr lang="es-MX" sz="2000" dirty="0" smtClean="0"/>
              <a:t>bien.</a:t>
            </a:r>
          </a:p>
          <a:p>
            <a:r>
              <a:rPr lang="es-MX" sz="2000" dirty="0" smtClean="0"/>
              <a:t>Si en caso estuviera mal aparecerá </a:t>
            </a:r>
            <a:r>
              <a:rPr lang="es-MX" sz="2000" dirty="0"/>
              <a:t>un error en los sitios web, dado que </a:t>
            </a:r>
            <a:r>
              <a:rPr lang="es-MX" sz="2000" dirty="0">
                <a:solidFill>
                  <a:srgbClr val="FFFF00"/>
                </a:solidFill>
              </a:rPr>
              <a:t>no tiene nada que mostrar de contenido</a:t>
            </a:r>
            <a:r>
              <a:rPr lang="es-MX" sz="2000" dirty="0" smtClean="0"/>
              <a:t>.</a:t>
            </a:r>
          </a:p>
          <a:p>
            <a:r>
              <a:rPr lang="es-MX" sz="2000" dirty="0" smtClean="0"/>
              <a:t>Crear un </a:t>
            </a:r>
            <a:r>
              <a:rPr lang="es-MX" sz="2000" dirty="0"/>
              <a:t>archivo de texto con el nombre “</a:t>
            </a:r>
            <a:r>
              <a:rPr lang="es-MX" sz="2000" dirty="0" smtClean="0">
                <a:solidFill>
                  <a:srgbClr val="FFFF00"/>
                </a:solidFill>
              </a:rPr>
              <a:t>index.html</a:t>
            </a:r>
            <a:r>
              <a:rPr lang="es-MX" sz="2000" dirty="0" smtClean="0"/>
              <a:t>” para </a:t>
            </a:r>
            <a:r>
              <a:rPr lang="es-MX" sz="2000" dirty="0"/>
              <a:t>el sitio1.com el archivo contendrá el siguiente contenido:</a:t>
            </a:r>
            <a:endParaRPr lang="es-ES" sz="2000" dirty="0">
              <a:solidFill>
                <a:srgbClr val="FFFF00"/>
              </a:solidFill>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3068960"/>
            <a:ext cx="6408712" cy="3330927"/>
          </a:xfrm>
          <a:prstGeom prst="rect">
            <a:avLst/>
          </a:prstGeom>
        </p:spPr>
      </p:pic>
    </p:spTree>
    <p:extLst>
      <p:ext uri="{BB962C8B-B14F-4D97-AF65-F5344CB8AC3E}">
        <p14:creationId xmlns:p14="http://schemas.microsoft.com/office/powerpoint/2010/main" val="15912691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920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920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323528" y="115888"/>
            <a:ext cx="8363272" cy="792162"/>
          </a:xfrm>
        </p:spPr>
        <p:txBody>
          <a:bodyPr/>
          <a:lstStyle/>
          <a:p>
            <a:pPr>
              <a:defRPr/>
            </a:pPr>
            <a:r>
              <a:rPr lang="en-US" sz="3200" kern="0" dirty="0" err="1" smtClean="0">
                <a:solidFill>
                  <a:srgbClr val="FFFF99"/>
                </a:solidFill>
                <a:latin typeface="+mj-lt"/>
              </a:rPr>
              <a:t>Contenido</a:t>
            </a:r>
            <a:r>
              <a:rPr lang="en-US" sz="3200" kern="0" dirty="0" smtClean="0">
                <a:solidFill>
                  <a:srgbClr val="FFFF99"/>
                </a:solidFill>
                <a:latin typeface="+mj-lt"/>
              </a:rPr>
              <a:t> </a:t>
            </a:r>
            <a:r>
              <a:rPr lang="en-US" sz="3200" kern="0" dirty="0" err="1" smtClean="0">
                <a:solidFill>
                  <a:srgbClr val="FFFF99"/>
                </a:solidFill>
                <a:latin typeface="+mj-lt"/>
              </a:rPr>
              <a:t>por</a:t>
            </a:r>
            <a:r>
              <a:rPr lang="en-US" sz="3200" kern="0" dirty="0" smtClean="0">
                <a:solidFill>
                  <a:srgbClr val="FFFF99"/>
                </a:solidFill>
                <a:latin typeface="+mj-lt"/>
              </a:rPr>
              <a:t> </a:t>
            </a:r>
            <a:r>
              <a:rPr lang="en-US" sz="3200" kern="0" dirty="0" err="1" smtClean="0">
                <a:solidFill>
                  <a:srgbClr val="FFFF99"/>
                </a:solidFill>
                <a:latin typeface="+mj-lt"/>
              </a:rPr>
              <a:t>defecto</a:t>
            </a:r>
            <a:r>
              <a:rPr lang="en-US" sz="3200" kern="0" dirty="0" smtClean="0">
                <a:solidFill>
                  <a:srgbClr val="FFFF99"/>
                </a:solidFill>
                <a:latin typeface="+mj-lt"/>
              </a:rPr>
              <a:t> para </a:t>
            </a:r>
            <a:r>
              <a:rPr lang="en-US" sz="3200" kern="0" dirty="0" err="1" smtClean="0">
                <a:solidFill>
                  <a:srgbClr val="FFFF99"/>
                </a:solidFill>
                <a:latin typeface="+mj-lt"/>
              </a:rPr>
              <a:t>cada</a:t>
            </a:r>
            <a:r>
              <a:rPr lang="en-US" sz="3200" kern="0" dirty="0" smtClean="0">
                <a:solidFill>
                  <a:srgbClr val="FFFF99"/>
                </a:solidFill>
                <a:latin typeface="+mj-lt"/>
              </a:rPr>
              <a:t> </a:t>
            </a:r>
            <a:r>
              <a:rPr lang="en-US" sz="3200" kern="0" dirty="0" err="1" smtClean="0">
                <a:solidFill>
                  <a:srgbClr val="FFFF99"/>
                </a:solidFill>
                <a:latin typeface="+mj-lt"/>
              </a:rPr>
              <a:t>sitio</a:t>
            </a:r>
            <a:endParaRPr lang="en-US" sz="3200" kern="0" dirty="0">
              <a:solidFill>
                <a:srgbClr val="FFFF99"/>
              </a:solidFill>
              <a:latin typeface="+mj-lt"/>
            </a:endParaRPr>
          </a:p>
        </p:txBody>
      </p:sp>
      <p:sp>
        <p:nvSpPr>
          <p:cNvPr id="179203" name="179202 Forma"/>
          <p:cNvSpPr>
            <a:spLocks noGrp="1" noChangeArrowheads="1"/>
          </p:cNvSpPr>
          <p:nvPr>
            <p:ph type="body" idx="4294967295"/>
          </p:nvPr>
        </p:nvSpPr>
        <p:spPr>
          <a:xfrm>
            <a:off x="468383" y="908050"/>
            <a:ext cx="8362950" cy="792758"/>
          </a:xfrm>
        </p:spPr>
        <p:txBody>
          <a:bodyPr/>
          <a:lstStyle/>
          <a:p>
            <a:r>
              <a:rPr lang="es-MX" sz="2400" dirty="0"/>
              <a:t>El archivo lo ubicaremos dentro del directorio </a:t>
            </a:r>
            <a:r>
              <a:rPr lang="es-MX" sz="2400" dirty="0" err="1"/>
              <a:t>wwwroot</a:t>
            </a:r>
            <a:r>
              <a:rPr lang="es-MX" sz="2400" dirty="0"/>
              <a:t> correspondiente al </a:t>
            </a:r>
            <a:r>
              <a:rPr lang="es-MX" sz="2400" dirty="0">
                <a:solidFill>
                  <a:srgbClr val="FFFF00"/>
                </a:solidFill>
              </a:rPr>
              <a:t>sitio1.com</a:t>
            </a:r>
            <a:r>
              <a:rPr lang="es-MX" sz="2400" dirty="0"/>
              <a:t>:</a:t>
            </a:r>
            <a:endParaRPr lang="es-ES" sz="2400" dirty="0">
              <a:solidFill>
                <a:srgbClr val="FFFF00"/>
              </a:solidFill>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195" y="1844824"/>
            <a:ext cx="7639326" cy="2958502"/>
          </a:xfrm>
          <a:prstGeom prst="rect">
            <a:avLst/>
          </a:prstGeom>
        </p:spPr>
      </p:pic>
      <p:sp>
        <p:nvSpPr>
          <p:cNvPr id="5" name="179202 Forma"/>
          <p:cNvSpPr txBox="1">
            <a:spLocks noChangeArrowheads="1"/>
          </p:cNvSpPr>
          <p:nvPr/>
        </p:nvSpPr>
        <p:spPr bwMode="auto">
          <a:xfrm>
            <a:off x="496196" y="4948530"/>
            <a:ext cx="8362950" cy="792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2"/>
              </a:buClr>
              <a:buChar char="•"/>
              <a:defRPr sz="3200" kern="1200">
                <a:solidFill>
                  <a:schemeClr val="tx1"/>
                </a:solidFill>
                <a:latin typeface="+mn-lt"/>
                <a:ea typeface="+mn-ea"/>
                <a:cs typeface="+mn-cs"/>
              </a:defRPr>
            </a:lvl1pPr>
            <a:lvl2pPr marL="742950" indent="-285750" algn="l" rtl="0" fontAlgn="base">
              <a:spcBef>
                <a:spcPct val="20000"/>
              </a:spcBef>
              <a:spcAft>
                <a:spcPct val="0"/>
              </a:spcAft>
              <a:buClr>
                <a:schemeClr val="tx2"/>
              </a:buClr>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2400" dirty="0" smtClean="0"/>
              <a:t>Hacer lo mismo para </a:t>
            </a:r>
            <a:r>
              <a:rPr lang="es-MX" sz="2400" dirty="0"/>
              <a:t>cada uno de los restantes sitios web: </a:t>
            </a:r>
            <a:r>
              <a:rPr lang="es-MX" sz="2400" dirty="0" smtClean="0"/>
              <a:t>configurando </a:t>
            </a:r>
            <a:r>
              <a:rPr lang="es-MX" sz="2400" dirty="0"/>
              <a:t>un archivo </a:t>
            </a:r>
            <a:r>
              <a:rPr lang="es-MX" sz="2400" dirty="0">
                <a:solidFill>
                  <a:srgbClr val="FFFF00"/>
                </a:solidFill>
              </a:rPr>
              <a:t>index.html</a:t>
            </a:r>
            <a:r>
              <a:rPr lang="es-MX" sz="2400" dirty="0"/>
              <a:t> con el nombre del sitio, de modo tal que sea fácilmente </a:t>
            </a:r>
            <a:r>
              <a:rPr lang="es-MX" sz="2400" dirty="0" err="1"/>
              <a:t>indentificable</a:t>
            </a:r>
            <a:r>
              <a:rPr lang="es-MX" sz="2400" dirty="0"/>
              <a:t>.</a:t>
            </a:r>
            <a:endParaRPr lang="es-ES" sz="2400" dirty="0">
              <a:solidFill>
                <a:srgbClr val="FFFF00"/>
              </a:solidFill>
            </a:endParaRPr>
          </a:p>
        </p:txBody>
      </p:sp>
    </p:spTree>
    <p:extLst>
      <p:ext uri="{BB962C8B-B14F-4D97-AF65-F5344CB8AC3E}">
        <p14:creationId xmlns:p14="http://schemas.microsoft.com/office/powerpoint/2010/main" val="29719262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457200" y="115888"/>
            <a:ext cx="8229600" cy="792162"/>
          </a:xfrm>
        </p:spPr>
        <p:txBody>
          <a:bodyPr/>
          <a:lstStyle/>
          <a:p>
            <a:pPr>
              <a:defRPr/>
            </a:pPr>
            <a:r>
              <a:rPr lang="es-PE" kern="0" dirty="0" smtClean="0">
                <a:solidFill>
                  <a:srgbClr val="FFFF99"/>
                </a:solidFill>
              </a:rPr>
              <a:t>Pruebas del servidor….</a:t>
            </a:r>
            <a:endParaRPr lang="en-US" kern="0" dirty="0">
              <a:solidFill>
                <a:srgbClr val="FFFF99"/>
              </a:solidFill>
              <a:latin typeface="+mj-lt"/>
            </a:endParaRPr>
          </a:p>
        </p:txBody>
      </p:sp>
      <p:sp>
        <p:nvSpPr>
          <p:cNvPr id="179203" name="179202 Forma"/>
          <p:cNvSpPr>
            <a:spLocks noGrp="1" noChangeArrowheads="1"/>
          </p:cNvSpPr>
          <p:nvPr>
            <p:ph type="body" idx="4294967295"/>
          </p:nvPr>
        </p:nvSpPr>
        <p:spPr>
          <a:xfrm>
            <a:off x="468383" y="1052736"/>
            <a:ext cx="8362950" cy="4032250"/>
          </a:xfrm>
        </p:spPr>
        <p:txBody>
          <a:bodyPr/>
          <a:lstStyle/>
          <a:p>
            <a:r>
              <a:rPr lang="es-MX" sz="2000" dirty="0" smtClean="0"/>
              <a:t>Abrir la </a:t>
            </a:r>
            <a:r>
              <a:rPr lang="es-MX" sz="2000" dirty="0"/>
              <a:t>consola IIS y </a:t>
            </a:r>
            <a:r>
              <a:rPr lang="es-MX" sz="2000" dirty="0" smtClean="0"/>
              <a:t>navegar </a:t>
            </a:r>
            <a:r>
              <a:rPr lang="es-MX" sz="2000" dirty="0"/>
              <a:t>sobre el sitio “</a:t>
            </a:r>
            <a:r>
              <a:rPr lang="es-MX" sz="2000" dirty="0">
                <a:solidFill>
                  <a:srgbClr val="FFFF00"/>
                </a:solidFill>
              </a:rPr>
              <a:t>sitio1.com</a:t>
            </a:r>
            <a:r>
              <a:rPr lang="es-MX" sz="2000" dirty="0"/>
              <a:t>” y </a:t>
            </a:r>
            <a:r>
              <a:rPr lang="es-MX" sz="2000" dirty="0" smtClean="0"/>
              <a:t>elegir </a:t>
            </a:r>
            <a:r>
              <a:rPr lang="es-MX" sz="2000" dirty="0"/>
              <a:t>la opción del panel derecho </a:t>
            </a:r>
            <a:r>
              <a:rPr lang="es-MX" sz="2000" dirty="0" smtClean="0"/>
              <a:t>“</a:t>
            </a:r>
            <a:r>
              <a:rPr lang="es-MX" sz="2000" dirty="0" err="1" smtClean="0">
                <a:solidFill>
                  <a:srgbClr val="FFFF00"/>
                </a:solidFill>
              </a:rPr>
              <a:t>Browse</a:t>
            </a:r>
            <a:r>
              <a:rPr lang="es-MX" sz="2000" dirty="0" smtClean="0">
                <a:solidFill>
                  <a:srgbClr val="FFFF00"/>
                </a:solidFill>
              </a:rPr>
              <a:t> </a:t>
            </a:r>
            <a:r>
              <a:rPr lang="es-MX" sz="2000" dirty="0">
                <a:solidFill>
                  <a:srgbClr val="FFFF00"/>
                </a:solidFill>
              </a:rPr>
              <a:t>www.sitio1.com…”</a:t>
            </a:r>
            <a:r>
              <a:rPr lang="es-MX" sz="2000" dirty="0"/>
              <a:t>:</a:t>
            </a:r>
            <a:endParaRPr lang="es-ES" sz="2000" dirty="0">
              <a:solidFill>
                <a:srgbClr val="FFFF00"/>
              </a:solidFill>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191" y="2060848"/>
            <a:ext cx="8133333" cy="4248472"/>
          </a:xfrm>
          <a:prstGeom prst="rect">
            <a:avLst/>
          </a:prstGeom>
        </p:spPr>
      </p:pic>
    </p:spTree>
    <p:extLst>
      <p:ext uri="{BB962C8B-B14F-4D97-AF65-F5344CB8AC3E}">
        <p14:creationId xmlns:p14="http://schemas.microsoft.com/office/powerpoint/2010/main" val="32957392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4"/>
          <p:cNvSpPr>
            <a:spLocks noGrp="1" noChangeArrowheads="1"/>
          </p:cNvSpPr>
          <p:nvPr>
            <p:ph type="title" idx="4294967295"/>
          </p:nvPr>
        </p:nvSpPr>
        <p:spPr>
          <a:xfrm>
            <a:off x="457200" y="115888"/>
            <a:ext cx="8229600" cy="792162"/>
          </a:xfrm>
        </p:spPr>
        <p:txBody>
          <a:bodyPr/>
          <a:lstStyle/>
          <a:p>
            <a:pPr>
              <a:defRPr/>
            </a:pPr>
            <a:r>
              <a:rPr lang="es-ES" kern="0">
                <a:solidFill>
                  <a:srgbClr val="FFFF99"/>
                </a:solidFill>
                <a:latin typeface="+mj-lt"/>
              </a:rPr>
              <a:t>Agenda</a:t>
            </a:r>
          </a:p>
        </p:txBody>
      </p:sp>
      <p:sp>
        <p:nvSpPr>
          <p:cNvPr id="13322" name="AutoShape 10"/>
          <p:cNvSpPr>
            <a:spLocks noChangeArrowheads="1"/>
          </p:cNvSpPr>
          <p:nvPr/>
        </p:nvSpPr>
        <p:spPr bwMode="gray">
          <a:xfrm>
            <a:off x="1835150" y="3924537"/>
            <a:ext cx="5410200" cy="457200"/>
          </a:xfrm>
          <a:prstGeom prst="roundRect">
            <a:avLst>
              <a:gd name="adj" fmla="val 49106"/>
            </a:avLst>
          </a:prstGeom>
          <a:gradFill rotWithShape="1">
            <a:gsLst>
              <a:gs pos="0">
                <a:srgbClr val="FFCC99"/>
              </a:gs>
              <a:gs pos="100000">
                <a:srgbClr val="FFCC99">
                  <a:gamma/>
                  <a:shade val="46275"/>
                  <a:invGamma/>
                </a:srgbClr>
              </a:gs>
            </a:gsLst>
            <a:path path="shape">
              <a:fillToRect l="50000" t="50000" r="50000" b="50000"/>
            </a:path>
          </a:gradFill>
          <a:ln w="28575">
            <a:solidFill>
              <a:schemeClr val="tx1"/>
            </a:solidFill>
            <a:round/>
            <a:headEnd/>
            <a:tailEnd/>
          </a:ln>
          <a:effectLst>
            <a:outerShdw dist="107763" dir="2700000" algn="ctr" rotWithShape="0">
              <a:srgbClr val="000000">
                <a:alpha val="50000"/>
              </a:srgbClr>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ES" sz="2400" b="1" dirty="0"/>
              <a:t>4</a:t>
            </a:r>
            <a:r>
              <a:rPr lang="es-ES" altLang="es-ES" sz="2400" b="1" dirty="0" smtClean="0"/>
              <a:t>. Servicio DNS</a:t>
            </a:r>
            <a:endParaRPr lang="es-ES" altLang="es-ES" sz="2400" dirty="0"/>
          </a:p>
        </p:txBody>
      </p:sp>
      <p:sp>
        <p:nvSpPr>
          <p:cNvPr id="9" name="AutoShape 6"/>
          <p:cNvSpPr>
            <a:spLocks noChangeArrowheads="1"/>
          </p:cNvSpPr>
          <p:nvPr/>
        </p:nvSpPr>
        <p:spPr bwMode="gray">
          <a:xfrm>
            <a:off x="1849316" y="1564801"/>
            <a:ext cx="5410200" cy="457200"/>
          </a:xfrm>
          <a:prstGeom prst="roundRect">
            <a:avLst>
              <a:gd name="adj" fmla="val 49106"/>
            </a:avLst>
          </a:prstGeom>
          <a:solidFill>
            <a:schemeClr val="tx2"/>
          </a:solidFill>
          <a:ln w="28575">
            <a:solidFill>
              <a:schemeClr val="tx1"/>
            </a:solidFill>
            <a:round/>
            <a:headEnd/>
            <a:tailEnd/>
          </a:ln>
          <a:effectLst>
            <a:outerShdw dist="107763" dir="2700000" algn="ctr" rotWithShape="0">
              <a:srgbClr val="000000">
                <a:alpha val="50000"/>
              </a:srgbClr>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ES" sz="2400" b="1">
                <a:solidFill>
                  <a:schemeClr val="tx2"/>
                </a:solidFill>
              </a:rPr>
              <a:t>1. Introducción</a:t>
            </a:r>
            <a:endParaRPr lang="es-ES" altLang="es-ES" sz="2400">
              <a:solidFill>
                <a:schemeClr val="tx2"/>
              </a:solidFill>
            </a:endParaRPr>
          </a:p>
        </p:txBody>
      </p:sp>
      <p:sp>
        <p:nvSpPr>
          <p:cNvPr id="10" name="AutoShape 6"/>
          <p:cNvSpPr>
            <a:spLocks noChangeArrowheads="1"/>
          </p:cNvSpPr>
          <p:nvPr/>
        </p:nvSpPr>
        <p:spPr bwMode="gray">
          <a:xfrm>
            <a:off x="1838008" y="2373051"/>
            <a:ext cx="5410200" cy="457200"/>
          </a:xfrm>
          <a:prstGeom prst="roundRect">
            <a:avLst>
              <a:gd name="adj" fmla="val 49106"/>
            </a:avLst>
          </a:prstGeom>
          <a:solidFill>
            <a:schemeClr val="tx2"/>
          </a:solidFill>
          <a:ln w="28575">
            <a:solidFill>
              <a:schemeClr val="tx1"/>
            </a:solidFill>
            <a:round/>
            <a:headEnd/>
            <a:tailEnd/>
          </a:ln>
          <a:effectLst>
            <a:outerShdw dist="107763" dir="2700000" algn="ctr" rotWithShape="0">
              <a:srgbClr val="000000">
                <a:alpha val="50000"/>
              </a:srgbClr>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ES" sz="2400" b="1">
                <a:solidFill>
                  <a:schemeClr val="tx2"/>
                </a:solidFill>
              </a:rPr>
              <a:t>1. Introducción</a:t>
            </a:r>
            <a:endParaRPr lang="es-ES" altLang="es-ES" sz="2400">
              <a:solidFill>
                <a:schemeClr val="tx2"/>
              </a:solidFill>
            </a:endParaRPr>
          </a:p>
        </p:txBody>
      </p:sp>
      <p:sp>
        <p:nvSpPr>
          <p:cNvPr id="11" name="AutoShape 6"/>
          <p:cNvSpPr>
            <a:spLocks noChangeArrowheads="1"/>
          </p:cNvSpPr>
          <p:nvPr/>
        </p:nvSpPr>
        <p:spPr bwMode="gray">
          <a:xfrm>
            <a:off x="1835150" y="3135952"/>
            <a:ext cx="5410200" cy="457200"/>
          </a:xfrm>
          <a:prstGeom prst="roundRect">
            <a:avLst>
              <a:gd name="adj" fmla="val 49106"/>
            </a:avLst>
          </a:prstGeom>
          <a:solidFill>
            <a:schemeClr val="tx2"/>
          </a:solidFill>
          <a:ln w="28575">
            <a:solidFill>
              <a:schemeClr val="tx1"/>
            </a:solidFill>
            <a:round/>
            <a:headEnd/>
            <a:tailEnd/>
          </a:ln>
          <a:effectLst>
            <a:outerShdw dist="107763" dir="2700000" algn="ctr" rotWithShape="0">
              <a:srgbClr val="000000">
                <a:alpha val="50000"/>
              </a:srgbClr>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ES" sz="2400" b="1">
                <a:solidFill>
                  <a:schemeClr val="tx2"/>
                </a:solidFill>
              </a:rPr>
              <a:t>1. Introducción</a:t>
            </a:r>
            <a:endParaRPr lang="es-ES" altLang="es-ES" sz="2400">
              <a:solidFill>
                <a:schemeClr val="tx2"/>
              </a:solidFill>
            </a:endParaRPr>
          </a:p>
        </p:txBody>
      </p:sp>
      <p:sp>
        <p:nvSpPr>
          <p:cNvPr id="12" name="AutoShape 6"/>
          <p:cNvSpPr>
            <a:spLocks noChangeArrowheads="1"/>
          </p:cNvSpPr>
          <p:nvPr/>
        </p:nvSpPr>
        <p:spPr bwMode="gray">
          <a:xfrm>
            <a:off x="1831899" y="4733000"/>
            <a:ext cx="5410200" cy="457200"/>
          </a:xfrm>
          <a:prstGeom prst="roundRect">
            <a:avLst>
              <a:gd name="adj" fmla="val 49106"/>
            </a:avLst>
          </a:prstGeom>
          <a:solidFill>
            <a:schemeClr val="tx2"/>
          </a:solidFill>
          <a:ln w="28575">
            <a:solidFill>
              <a:schemeClr val="tx1"/>
            </a:solidFill>
            <a:round/>
            <a:headEnd/>
            <a:tailEnd/>
          </a:ln>
          <a:effectLst>
            <a:outerShdw dist="107763" dir="2700000" algn="ctr" rotWithShape="0">
              <a:srgbClr val="000000">
                <a:alpha val="50000"/>
              </a:srgbClr>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ES" sz="2400" b="1">
                <a:solidFill>
                  <a:schemeClr val="tx2"/>
                </a:solidFill>
              </a:rPr>
              <a:t>1. Introducción</a:t>
            </a:r>
            <a:endParaRPr lang="es-ES" altLang="es-ES" sz="2400">
              <a:solidFill>
                <a:schemeClr val="tx2"/>
              </a:solidFill>
            </a:endParaRPr>
          </a:p>
        </p:txBody>
      </p:sp>
      <p:sp>
        <p:nvSpPr>
          <p:cNvPr id="13" name="AutoShape 6"/>
          <p:cNvSpPr>
            <a:spLocks noChangeArrowheads="1"/>
          </p:cNvSpPr>
          <p:nvPr/>
        </p:nvSpPr>
        <p:spPr bwMode="gray">
          <a:xfrm>
            <a:off x="1815000" y="5521585"/>
            <a:ext cx="5410200" cy="457200"/>
          </a:xfrm>
          <a:prstGeom prst="roundRect">
            <a:avLst>
              <a:gd name="adj" fmla="val 49106"/>
            </a:avLst>
          </a:prstGeom>
          <a:solidFill>
            <a:schemeClr val="tx2"/>
          </a:solidFill>
          <a:ln w="28575">
            <a:solidFill>
              <a:schemeClr val="tx1"/>
            </a:solidFill>
            <a:round/>
            <a:headEnd/>
            <a:tailEnd/>
          </a:ln>
          <a:effectLst>
            <a:outerShdw dist="107763" dir="2700000" algn="ctr" rotWithShape="0">
              <a:srgbClr val="000000">
                <a:alpha val="50000"/>
              </a:srgbClr>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ES" sz="2400" b="1">
                <a:solidFill>
                  <a:schemeClr val="tx2"/>
                </a:solidFill>
              </a:rPr>
              <a:t>1. Introducción</a:t>
            </a:r>
            <a:endParaRPr lang="es-ES" altLang="es-ES" sz="2400">
              <a:solidFill>
                <a:schemeClr val="tx2"/>
              </a:solidFill>
            </a:endParaRPr>
          </a:p>
        </p:txBody>
      </p:sp>
    </p:spTree>
    <p:extLst>
      <p:ext uri="{BB962C8B-B14F-4D97-AF65-F5344CB8AC3E}">
        <p14:creationId xmlns:p14="http://schemas.microsoft.com/office/powerpoint/2010/main" val="280559089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323528" y="115888"/>
            <a:ext cx="8363272" cy="792162"/>
          </a:xfrm>
        </p:spPr>
        <p:txBody>
          <a:bodyPr/>
          <a:lstStyle/>
          <a:p>
            <a:pPr>
              <a:defRPr/>
            </a:pPr>
            <a:r>
              <a:rPr lang="en-US" sz="3200" kern="0" dirty="0" err="1" smtClean="0">
                <a:solidFill>
                  <a:srgbClr val="FFFF99"/>
                </a:solidFill>
                <a:latin typeface="+mj-lt"/>
              </a:rPr>
              <a:t>Introducción</a:t>
            </a:r>
            <a:endParaRPr lang="en-US" sz="3200" kern="0" dirty="0">
              <a:solidFill>
                <a:srgbClr val="FFFF99"/>
              </a:solidFill>
              <a:latin typeface="+mj-lt"/>
            </a:endParaRPr>
          </a:p>
        </p:txBody>
      </p:sp>
      <p:sp>
        <p:nvSpPr>
          <p:cNvPr id="179203" name="179202 Forma"/>
          <p:cNvSpPr>
            <a:spLocks noGrp="1" noChangeArrowheads="1"/>
          </p:cNvSpPr>
          <p:nvPr>
            <p:ph type="body" idx="4294967295"/>
          </p:nvPr>
        </p:nvSpPr>
        <p:spPr>
          <a:xfrm>
            <a:off x="468383" y="1052736"/>
            <a:ext cx="8362950" cy="4032250"/>
          </a:xfrm>
        </p:spPr>
        <p:txBody>
          <a:bodyPr/>
          <a:lstStyle/>
          <a:p>
            <a:pPr eaLnBrk="1" hangingPunct="1"/>
            <a:r>
              <a:rPr lang="es-MX" sz="2400" dirty="0">
                <a:solidFill>
                  <a:srgbClr val="FFFF00"/>
                </a:solidFill>
              </a:rPr>
              <a:t>Definición:</a:t>
            </a:r>
          </a:p>
          <a:p>
            <a:pPr eaLnBrk="1" hangingPunct="1"/>
            <a:r>
              <a:rPr lang="es-MX" sz="2400" dirty="0"/>
              <a:t>El </a:t>
            </a:r>
            <a:r>
              <a:rPr lang="es-MX" sz="2400" u="sng" dirty="0"/>
              <a:t>DNS</a:t>
            </a:r>
            <a:r>
              <a:rPr lang="es-MX" sz="2400" dirty="0"/>
              <a:t> (</a:t>
            </a:r>
            <a:r>
              <a:rPr lang="es-MX" sz="2400" dirty="0" err="1">
                <a:solidFill>
                  <a:srgbClr val="FFFF00"/>
                </a:solidFill>
              </a:rPr>
              <a:t>Domain</a:t>
            </a:r>
            <a:r>
              <a:rPr lang="es-MX" sz="2400" dirty="0">
                <a:solidFill>
                  <a:srgbClr val="FFFF00"/>
                </a:solidFill>
              </a:rPr>
              <a:t> </a:t>
            </a:r>
            <a:r>
              <a:rPr lang="es-MX" sz="2400" dirty="0" err="1">
                <a:solidFill>
                  <a:srgbClr val="FFFF00"/>
                </a:solidFill>
              </a:rPr>
              <a:t>Name</a:t>
            </a:r>
            <a:r>
              <a:rPr lang="es-MX" sz="2400" dirty="0">
                <a:solidFill>
                  <a:srgbClr val="FFFF00"/>
                </a:solidFill>
              </a:rPr>
              <a:t> </a:t>
            </a:r>
            <a:r>
              <a:rPr lang="es-MX" sz="2400" dirty="0" err="1">
                <a:solidFill>
                  <a:srgbClr val="FFFF00"/>
                </a:solidFill>
              </a:rPr>
              <a:t>System</a:t>
            </a:r>
            <a:r>
              <a:rPr lang="es-MX" sz="2400" dirty="0"/>
              <a:t>) es una base de datos  distribuida y jerárquica que almacena información sobre los nombres de dominio en las redes.</a:t>
            </a:r>
          </a:p>
          <a:p>
            <a:pPr eaLnBrk="1" hangingPunct="1"/>
            <a:endParaRPr lang="es-MX" sz="2400" dirty="0"/>
          </a:p>
          <a:p>
            <a:pPr eaLnBrk="1" hangingPunct="1"/>
            <a:r>
              <a:rPr lang="es-MX" sz="2400" dirty="0"/>
              <a:t>Este sistema de nombres permite traducir de nombre de dominio a dirección IP y  viceversa. </a:t>
            </a:r>
            <a:endParaRPr lang="es-MX" sz="2400" dirty="0" smtClean="0"/>
          </a:p>
          <a:p>
            <a:pPr eaLnBrk="1" hangingPunct="1"/>
            <a:endParaRPr lang="es-MX" sz="2400" dirty="0"/>
          </a:p>
          <a:p>
            <a:pPr eaLnBrk="1" hangingPunct="1"/>
            <a:r>
              <a:rPr lang="es-MX" sz="2400" b="1" dirty="0">
                <a:solidFill>
                  <a:srgbClr val="FFFF00"/>
                </a:solidFill>
              </a:rPr>
              <a:t>Usos más comunes:</a:t>
            </a:r>
          </a:p>
          <a:p>
            <a:pPr>
              <a:buFont typeface="Arial" panose="020B0604020202020204" pitchFamily="34" charset="0"/>
              <a:buChar char="•"/>
            </a:pPr>
            <a:r>
              <a:rPr lang="es-MX" sz="2400" dirty="0"/>
              <a:t> Asignación de nombres de dominio a direcciones IP.</a:t>
            </a:r>
          </a:p>
          <a:p>
            <a:pPr>
              <a:buFont typeface="Arial" panose="020B0604020202020204" pitchFamily="34" charset="0"/>
              <a:buChar char="•"/>
            </a:pPr>
            <a:r>
              <a:rPr lang="es-MX" sz="2400" dirty="0"/>
              <a:t>Localización de los servidores de correo electrónico de cada dominio. </a:t>
            </a:r>
          </a:p>
        </p:txBody>
      </p:sp>
    </p:spTree>
    <p:extLst>
      <p:ext uri="{BB962C8B-B14F-4D97-AF65-F5344CB8AC3E}">
        <p14:creationId xmlns:p14="http://schemas.microsoft.com/office/powerpoint/2010/main" val="7585327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920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920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920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920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920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323528" y="115888"/>
            <a:ext cx="8363272" cy="792162"/>
          </a:xfrm>
        </p:spPr>
        <p:txBody>
          <a:bodyPr/>
          <a:lstStyle/>
          <a:p>
            <a:pPr>
              <a:defRPr/>
            </a:pPr>
            <a:r>
              <a:rPr lang="en-US" sz="3200" kern="0" dirty="0" err="1" smtClean="0">
                <a:solidFill>
                  <a:srgbClr val="FFFF99"/>
                </a:solidFill>
                <a:latin typeface="+mj-lt"/>
              </a:rPr>
              <a:t>Arquitectura</a:t>
            </a:r>
            <a:r>
              <a:rPr lang="en-US" sz="3200" kern="0" dirty="0" smtClean="0">
                <a:solidFill>
                  <a:srgbClr val="FFFF99"/>
                </a:solidFill>
                <a:latin typeface="+mj-lt"/>
              </a:rPr>
              <a:t> de DNS</a:t>
            </a:r>
            <a:endParaRPr lang="en-US" sz="3200" kern="0" dirty="0">
              <a:solidFill>
                <a:srgbClr val="FFFF99"/>
              </a:solidFill>
              <a:latin typeface="+mj-lt"/>
            </a:endParaRPr>
          </a:p>
        </p:txBody>
      </p:sp>
      <p:pic>
        <p:nvPicPr>
          <p:cNvPr id="1026" name="Picture 2" descr="http://2.bp.blogspot.com/-Y730fEISGUM/T3OsjpdZ0PI/AAAAAAAAAK4/hJ7hO-SJMIA/s1600/d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876110"/>
            <a:ext cx="8333832" cy="5433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89949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426" name="Picture 2" descr="IIS 7 - 0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333375"/>
            <a:ext cx="8116888" cy="58975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457200" y="115888"/>
            <a:ext cx="8229600" cy="792162"/>
          </a:xfrm>
        </p:spPr>
        <p:txBody>
          <a:bodyPr/>
          <a:lstStyle/>
          <a:p>
            <a:pPr>
              <a:defRPr/>
            </a:pPr>
            <a:r>
              <a:rPr lang="es-ES" kern="0" dirty="0" smtClean="0">
                <a:solidFill>
                  <a:srgbClr val="FFFF99"/>
                </a:solidFill>
                <a:latin typeface="+mj-lt"/>
              </a:rPr>
              <a:t>Instalación del Servidor</a:t>
            </a:r>
            <a:endParaRPr lang="en-US" kern="0" dirty="0">
              <a:solidFill>
                <a:srgbClr val="FFFF99"/>
              </a:solidFill>
              <a:latin typeface="+mj-lt"/>
            </a:endParaRPr>
          </a:p>
        </p:txBody>
      </p:sp>
      <p:pic>
        <p:nvPicPr>
          <p:cNvPr id="4" name="Imagen 3"/>
          <p:cNvPicPr>
            <a:picLocks noChangeAspect="1"/>
          </p:cNvPicPr>
          <p:nvPr/>
        </p:nvPicPr>
        <p:blipFill>
          <a:blip r:embed="rId2"/>
          <a:stretch>
            <a:fillRect/>
          </a:stretch>
        </p:blipFill>
        <p:spPr>
          <a:xfrm>
            <a:off x="904875" y="885825"/>
            <a:ext cx="7334250" cy="5086350"/>
          </a:xfrm>
          <a:prstGeom prst="rect">
            <a:avLst/>
          </a:prstGeom>
        </p:spPr>
      </p:pic>
    </p:spTree>
    <p:extLst>
      <p:ext uri="{BB962C8B-B14F-4D97-AF65-F5344CB8AC3E}">
        <p14:creationId xmlns:p14="http://schemas.microsoft.com/office/powerpoint/2010/main" val="39878233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457200" y="115888"/>
            <a:ext cx="8229600" cy="792162"/>
          </a:xfrm>
        </p:spPr>
        <p:txBody>
          <a:bodyPr/>
          <a:lstStyle/>
          <a:p>
            <a:pPr>
              <a:defRPr/>
            </a:pPr>
            <a:r>
              <a:rPr lang="es-ES" kern="0" dirty="0" smtClean="0">
                <a:solidFill>
                  <a:srgbClr val="FFFF99"/>
                </a:solidFill>
                <a:latin typeface="+mj-lt"/>
              </a:rPr>
              <a:t>Instalación del Servidor</a:t>
            </a:r>
            <a:endParaRPr lang="en-US" kern="0" dirty="0">
              <a:solidFill>
                <a:srgbClr val="FFFF99"/>
              </a:solidFill>
              <a:latin typeface="+mj-lt"/>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908051"/>
            <a:ext cx="7560840" cy="5257254"/>
          </a:xfrm>
          <a:prstGeom prst="rect">
            <a:avLst/>
          </a:prstGeom>
        </p:spPr>
      </p:pic>
    </p:spTree>
    <p:extLst>
      <p:ext uri="{BB962C8B-B14F-4D97-AF65-F5344CB8AC3E}">
        <p14:creationId xmlns:p14="http://schemas.microsoft.com/office/powerpoint/2010/main" val="7080549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457200" y="115888"/>
            <a:ext cx="8229600" cy="792162"/>
          </a:xfrm>
        </p:spPr>
        <p:txBody>
          <a:bodyPr/>
          <a:lstStyle/>
          <a:p>
            <a:pPr>
              <a:defRPr/>
            </a:pPr>
            <a:r>
              <a:rPr lang="es-ES" kern="0" dirty="0" smtClean="0">
                <a:solidFill>
                  <a:srgbClr val="FFFF99"/>
                </a:solidFill>
                <a:latin typeface="+mj-lt"/>
              </a:rPr>
              <a:t>Instalación del Servidor</a:t>
            </a:r>
            <a:endParaRPr lang="en-US" kern="0" dirty="0">
              <a:solidFill>
                <a:srgbClr val="FFFF99"/>
              </a:solidFill>
              <a:latin typeface="+mj-lt"/>
            </a:endParaRPr>
          </a:p>
        </p:txBody>
      </p:sp>
      <p:pic>
        <p:nvPicPr>
          <p:cNvPr id="3" name="Imagen 2"/>
          <p:cNvPicPr>
            <a:picLocks noChangeAspect="1"/>
          </p:cNvPicPr>
          <p:nvPr/>
        </p:nvPicPr>
        <p:blipFill>
          <a:blip r:embed="rId2"/>
          <a:stretch>
            <a:fillRect/>
          </a:stretch>
        </p:blipFill>
        <p:spPr>
          <a:xfrm>
            <a:off x="781049" y="947737"/>
            <a:ext cx="8081577" cy="5289575"/>
          </a:xfrm>
          <a:prstGeom prst="rect">
            <a:avLst/>
          </a:prstGeom>
        </p:spPr>
      </p:pic>
    </p:spTree>
    <p:extLst>
      <p:ext uri="{BB962C8B-B14F-4D97-AF65-F5344CB8AC3E}">
        <p14:creationId xmlns:p14="http://schemas.microsoft.com/office/powerpoint/2010/main" val="22071097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kern="0" dirty="0" smtClean="0">
                <a:solidFill>
                  <a:srgbClr val="FFFF99"/>
                </a:solidFill>
                <a:latin typeface="+mj-lt"/>
              </a:rPr>
              <a:t>Configuración del Servidor  DNS</a:t>
            </a:r>
            <a:endParaRPr lang="en-US" kern="0" dirty="0">
              <a:solidFill>
                <a:srgbClr val="FFFF99"/>
              </a:solidFill>
              <a:latin typeface="+mj-lt"/>
            </a:endParaRPr>
          </a:p>
        </p:txBody>
      </p:sp>
      <p:sp>
        <p:nvSpPr>
          <p:cNvPr id="4" name="179202 Forma"/>
          <p:cNvSpPr txBox="1">
            <a:spLocks noChangeArrowheads="1"/>
          </p:cNvSpPr>
          <p:nvPr/>
        </p:nvSpPr>
        <p:spPr bwMode="auto">
          <a:xfrm>
            <a:off x="467544" y="908050"/>
            <a:ext cx="8362950" cy="594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2"/>
              </a:buClr>
              <a:buChar char="•"/>
              <a:defRPr sz="3200" kern="1200">
                <a:solidFill>
                  <a:schemeClr val="tx1"/>
                </a:solidFill>
                <a:latin typeface="+mn-lt"/>
                <a:ea typeface="+mn-ea"/>
                <a:cs typeface="+mn-cs"/>
              </a:defRPr>
            </a:lvl1pPr>
            <a:lvl2pPr marL="742950" indent="-285750" algn="l" rtl="0" fontAlgn="base">
              <a:spcBef>
                <a:spcPct val="20000"/>
              </a:spcBef>
              <a:spcAft>
                <a:spcPct val="0"/>
              </a:spcAft>
              <a:buClr>
                <a:schemeClr val="tx2"/>
              </a:buClr>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2400" dirty="0" smtClean="0"/>
              <a:t>Se deberá configurar los </a:t>
            </a:r>
            <a:r>
              <a:rPr lang="es-MX" sz="2400" dirty="0"/>
              <a:t>dominios </a:t>
            </a:r>
            <a:r>
              <a:rPr lang="es-MX" sz="2400" dirty="0" smtClean="0"/>
              <a:t>realizados </a:t>
            </a:r>
            <a:r>
              <a:rPr lang="es-MX" sz="2400" dirty="0"/>
              <a:t>anteriormente en los sitios web:</a:t>
            </a:r>
            <a:endParaRPr lang="es-ES" sz="2400" dirty="0"/>
          </a:p>
          <a:p>
            <a:pPr lvl="0"/>
            <a:r>
              <a:rPr lang="es-MX" sz="2400" dirty="0">
                <a:solidFill>
                  <a:srgbClr val="FFFF00"/>
                </a:solidFill>
              </a:rPr>
              <a:t>Sitio1.com -&gt; www.sitio1.com</a:t>
            </a:r>
            <a:endParaRPr lang="es-ES" sz="2400" dirty="0">
              <a:solidFill>
                <a:srgbClr val="FFFF00"/>
              </a:solidFill>
            </a:endParaRPr>
          </a:p>
          <a:p>
            <a:pPr lvl="0"/>
            <a:r>
              <a:rPr lang="es-MX" sz="2400" dirty="0">
                <a:solidFill>
                  <a:srgbClr val="FFFF00"/>
                </a:solidFill>
              </a:rPr>
              <a:t>Sitio2.com -&gt; www.sitio2.com</a:t>
            </a:r>
            <a:endParaRPr lang="es-ES" sz="2400" dirty="0">
              <a:solidFill>
                <a:srgbClr val="FFFF00"/>
              </a:solidFill>
            </a:endParaRPr>
          </a:p>
          <a:p>
            <a:pPr lvl="0"/>
            <a:r>
              <a:rPr lang="es-MX" sz="2400" dirty="0">
                <a:solidFill>
                  <a:srgbClr val="FFFF00"/>
                </a:solidFill>
              </a:rPr>
              <a:t>Sitio3.com -&gt; www.sitio3.com</a:t>
            </a:r>
            <a:endParaRPr lang="es-ES" sz="2400" dirty="0">
              <a:solidFill>
                <a:srgbClr val="FFFF00"/>
              </a:solidFill>
            </a:endParaRPr>
          </a:p>
          <a:p>
            <a:pPr lvl="0"/>
            <a:r>
              <a:rPr lang="es-MX" sz="2400" dirty="0">
                <a:solidFill>
                  <a:srgbClr val="FFFF00"/>
                </a:solidFill>
              </a:rPr>
              <a:t>Sitio4.com -&gt; www.sitio4.com</a:t>
            </a:r>
            <a:endParaRPr lang="es-ES" sz="2400" dirty="0">
              <a:solidFill>
                <a:srgbClr val="FFFF00"/>
              </a:solidFill>
            </a:endParaRPr>
          </a:p>
          <a:p>
            <a:pPr lvl="0"/>
            <a:r>
              <a:rPr lang="es-MX" sz="2400" dirty="0">
                <a:solidFill>
                  <a:srgbClr val="FFFF00"/>
                </a:solidFill>
              </a:rPr>
              <a:t>Sitio5.com -&gt; www.sitio5.com</a:t>
            </a:r>
            <a:endParaRPr lang="es-ES" sz="2400" dirty="0">
              <a:solidFill>
                <a:srgbClr val="FFFF00"/>
              </a:solidFill>
            </a:endParaRPr>
          </a:p>
          <a:p>
            <a:r>
              <a:rPr lang="es-MX" sz="2400" dirty="0"/>
              <a:t> </a:t>
            </a:r>
            <a:endParaRPr lang="es-ES" sz="2400" dirty="0"/>
          </a:p>
          <a:p>
            <a:r>
              <a:rPr lang="es-MX" sz="2400" dirty="0"/>
              <a:t>Para poder realizar todas las futuras pruebas, vamos a crear las zonas para cada uno de estos dominios en un </a:t>
            </a:r>
            <a:r>
              <a:rPr lang="es-MX" sz="2400" dirty="0">
                <a:solidFill>
                  <a:srgbClr val="FFFF00"/>
                </a:solidFill>
              </a:rPr>
              <a:t>DNS interno</a:t>
            </a:r>
            <a:r>
              <a:rPr lang="es-MX" sz="2400" dirty="0"/>
              <a:t>, y para cada una de estas zonas crearemos un </a:t>
            </a:r>
            <a:r>
              <a:rPr lang="es-MX" sz="2400" dirty="0">
                <a:solidFill>
                  <a:srgbClr val="FFFF00"/>
                </a:solidFill>
              </a:rPr>
              <a:t>registro “A” hacia la dirección IP interna de nuestro </a:t>
            </a:r>
            <a:r>
              <a:rPr lang="es-MX" sz="2400" dirty="0" smtClean="0">
                <a:solidFill>
                  <a:srgbClr val="FFFF00"/>
                </a:solidFill>
              </a:rPr>
              <a:t>servidor.</a:t>
            </a:r>
            <a:endParaRPr lang="es-ES" altLang="es-ES" sz="2400" dirty="0">
              <a:solidFill>
                <a:srgbClr val="FFFF00"/>
              </a:solidFill>
            </a:endParaRPr>
          </a:p>
        </p:txBody>
      </p:sp>
    </p:spTree>
    <p:extLst>
      <p:ext uri="{BB962C8B-B14F-4D97-AF65-F5344CB8AC3E}">
        <p14:creationId xmlns:p14="http://schemas.microsoft.com/office/powerpoint/2010/main" val="28228603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kern="0" dirty="0" smtClean="0">
                <a:solidFill>
                  <a:srgbClr val="FFFF99"/>
                </a:solidFill>
                <a:latin typeface="+mj-lt"/>
              </a:rPr>
              <a:t>Configuración del Servidor  DNS</a:t>
            </a:r>
            <a:endParaRPr lang="en-US" kern="0" dirty="0">
              <a:solidFill>
                <a:srgbClr val="FFFF99"/>
              </a:solidFill>
              <a:latin typeface="+mj-lt"/>
            </a:endParaRPr>
          </a:p>
        </p:txBody>
      </p:sp>
      <p:pic>
        <p:nvPicPr>
          <p:cNvPr id="2" name="Imagen 1"/>
          <p:cNvPicPr>
            <a:picLocks noChangeAspect="1"/>
          </p:cNvPicPr>
          <p:nvPr/>
        </p:nvPicPr>
        <p:blipFill>
          <a:blip r:embed="rId2"/>
          <a:stretch>
            <a:fillRect/>
          </a:stretch>
        </p:blipFill>
        <p:spPr>
          <a:xfrm>
            <a:off x="682972" y="908050"/>
            <a:ext cx="7908607" cy="5113238"/>
          </a:xfrm>
          <a:prstGeom prst="rect">
            <a:avLst/>
          </a:prstGeom>
        </p:spPr>
      </p:pic>
    </p:spTree>
    <p:extLst>
      <p:ext uri="{BB962C8B-B14F-4D97-AF65-F5344CB8AC3E}">
        <p14:creationId xmlns:p14="http://schemas.microsoft.com/office/powerpoint/2010/main" val="2899140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kern="0" dirty="0" smtClean="0">
                <a:solidFill>
                  <a:srgbClr val="FFFF99"/>
                </a:solidFill>
                <a:latin typeface="+mj-lt"/>
              </a:rPr>
              <a:t>Configuración del Servidor  DNS</a:t>
            </a:r>
            <a:endParaRPr lang="en-US" kern="0" dirty="0">
              <a:solidFill>
                <a:srgbClr val="FFFF99"/>
              </a:solidFill>
              <a:latin typeface="+mj-lt"/>
            </a:endParaRPr>
          </a:p>
        </p:txBody>
      </p:sp>
      <p:pic>
        <p:nvPicPr>
          <p:cNvPr id="2" name="Imagen 1"/>
          <p:cNvPicPr>
            <a:picLocks noChangeAspect="1"/>
          </p:cNvPicPr>
          <p:nvPr/>
        </p:nvPicPr>
        <p:blipFill>
          <a:blip r:embed="rId2"/>
          <a:stretch>
            <a:fillRect/>
          </a:stretch>
        </p:blipFill>
        <p:spPr>
          <a:xfrm>
            <a:off x="899591" y="1052736"/>
            <a:ext cx="7355795" cy="4824536"/>
          </a:xfrm>
          <a:prstGeom prst="rect">
            <a:avLst/>
          </a:prstGeom>
        </p:spPr>
      </p:pic>
    </p:spTree>
    <p:extLst>
      <p:ext uri="{BB962C8B-B14F-4D97-AF65-F5344CB8AC3E}">
        <p14:creationId xmlns:p14="http://schemas.microsoft.com/office/powerpoint/2010/main" val="5996020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kern="0" dirty="0" smtClean="0">
                <a:solidFill>
                  <a:srgbClr val="FFFF99"/>
                </a:solidFill>
                <a:latin typeface="+mj-lt"/>
              </a:rPr>
              <a:t>Configuración del Servidor  DNS</a:t>
            </a:r>
            <a:endParaRPr lang="en-US" kern="0" dirty="0">
              <a:solidFill>
                <a:srgbClr val="FFFF99"/>
              </a:solidFill>
              <a:latin typeface="+mj-lt"/>
            </a:endParaRPr>
          </a:p>
        </p:txBody>
      </p:sp>
      <p:pic>
        <p:nvPicPr>
          <p:cNvPr id="2" name="Imagen 1"/>
          <p:cNvPicPr>
            <a:picLocks noChangeAspect="1"/>
          </p:cNvPicPr>
          <p:nvPr/>
        </p:nvPicPr>
        <p:blipFill>
          <a:blip r:embed="rId2"/>
          <a:stretch>
            <a:fillRect/>
          </a:stretch>
        </p:blipFill>
        <p:spPr>
          <a:xfrm>
            <a:off x="716310" y="1052736"/>
            <a:ext cx="7860406" cy="4968552"/>
          </a:xfrm>
          <a:prstGeom prst="rect">
            <a:avLst/>
          </a:prstGeom>
        </p:spPr>
      </p:pic>
    </p:spTree>
    <p:extLst>
      <p:ext uri="{BB962C8B-B14F-4D97-AF65-F5344CB8AC3E}">
        <p14:creationId xmlns:p14="http://schemas.microsoft.com/office/powerpoint/2010/main" val="32236312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kern="0" dirty="0" smtClean="0">
                <a:solidFill>
                  <a:srgbClr val="FFFF99"/>
                </a:solidFill>
                <a:latin typeface="+mj-lt"/>
              </a:rPr>
              <a:t>Configuración del Servidor  DNS</a:t>
            </a:r>
            <a:endParaRPr lang="en-US" kern="0" dirty="0">
              <a:solidFill>
                <a:srgbClr val="FFFF99"/>
              </a:solidFill>
              <a:latin typeface="+mj-lt"/>
            </a:endParaRPr>
          </a:p>
        </p:txBody>
      </p:sp>
      <p:pic>
        <p:nvPicPr>
          <p:cNvPr id="2" name="Imagen 1"/>
          <p:cNvPicPr>
            <a:picLocks noChangeAspect="1"/>
          </p:cNvPicPr>
          <p:nvPr/>
        </p:nvPicPr>
        <p:blipFill>
          <a:blip r:embed="rId2"/>
          <a:stretch>
            <a:fillRect/>
          </a:stretch>
        </p:blipFill>
        <p:spPr>
          <a:xfrm>
            <a:off x="683568" y="1124744"/>
            <a:ext cx="7881073" cy="4608512"/>
          </a:xfrm>
          <a:prstGeom prst="rect">
            <a:avLst/>
          </a:prstGeom>
        </p:spPr>
      </p:pic>
    </p:spTree>
    <p:extLst>
      <p:ext uri="{BB962C8B-B14F-4D97-AF65-F5344CB8AC3E}">
        <p14:creationId xmlns:p14="http://schemas.microsoft.com/office/powerpoint/2010/main" val="28706552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kern="0" dirty="0" smtClean="0">
                <a:solidFill>
                  <a:srgbClr val="FFFF99"/>
                </a:solidFill>
                <a:latin typeface="+mj-lt"/>
              </a:rPr>
              <a:t>Configuración del Servidor  DNS</a:t>
            </a:r>
            <a:endParaRPr lang="en-US" kern="0" dirty="0">
              <a:solidFill>
                <a:srgbClr val="FFFF99"/>
              </a:solidFill>
              <a:latin typeface="+mj-lt"/>
            </a:endParaRPr>
          </a:p>
        </p:txBody>
      </p:sp>
      <p:pic>
        <p:nvPicPr>
          <p:cNvPr id="2" name="Imagen 1"/>
          <p:cNvPicPr>
            <a:picLocks noChangeAspect="1"/>
          </p:cNvPicPr>
          <p:nvPr/>
        </p:nvPicPr>
        <p:blipFill>
          <a:blip r:embed="rId2"/>
          <a:stretch>
            <a:fillRect/>
          </a:stretch>
        </p:blipFill>
        <p:spPr>
          <a:xfrm>
            <a:off x="611560" y="1052736"/>
            <a:ext cx="8012931" cy="5040560"/>
          </a:xfrm>
          <a:prstGeom prst="rect">
            <a:avLst/>
          </a:prstGeom>
        </p:spPr>
      </p:pic>
    </p:spTree>
    <p:extLst>
      <p:ext uri="{BB962C8B-B14F-4D97-AF65-F5344CB8AC3E}">
        <p14:creationId xmlns:p14="http://schemas.microsoft.com/office/powerpoint/2010/main" val="1929396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kern="0" dirty="0" smtClean="0">
                <a:solidFill>
                  <a:srgbClr val="FFFF99"/>
                </a:solidFill>
                <a:latin typeface="+mj-lt"/>
              </a:rPr>
              <a:t>Configuración del Servidor  DNS</a:t>
            </a:r>
            <a:endParaRPr lang="en-US" kern="0" dirty="0">
              <a:solidFill>
                <a:srgbClr val="FFFF99"/>
              </a:solidFill>
              <a:latin typeface="+mj-lt"/>
            </a:endParaRPr>
          </a:p>
        </p:txBody>
      </p:sp>
      <p:pic>
        <p:nvPicPr>
          <p:cNvPr id="2" name="Imagen 1"/>
          <p:cNvPicPr>
            <a:picLocks noChangeAspect="1"/>
          </p:cNvPicPr>
          <p:nvPr/>
        </p:nvPicPr>
        <p:blipFill>
          <a:blip r:embed="rId2"/>
          <a:stretch>
            <a:fillRect/>
          </a:stretch>
        </p:blipFill>
        <p:spPr>
          <a:xfrm>
            <a:off x="755575" y="1124744"/>
            <a:ext cx="7779783" cy="4968552"/>
          </a:xfrm>
          <a:prstGeom prst="rect">
            <a:avLst/>
          </a:prstGeom>
        </p:spPr>
      </p:pic>
    </p:spTree>
    <p:extLst>
      <p:ext uri="{BB962C8B-B14F-4D97-AF65-F5344CB8AC3E}">
        <p14:creationId xmlns:p14="http://schemas.microsoft.com/office/powerpoint/2010/main" val="31441081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354" name="Picture 2" descr="IIS 7 - 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463550"/>
            <a:ext cx="7848600" cy="57023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kern="0" dirty="0" smtClean="0">
                <a:solidFill>
                  <a:srgbClr val="FFFF99"/>
                </a:solidFill>
                <a:latin typeface="+mj-lt"/>
              </a:rPr>
              <a:t>Configuración del Servidor  DNS</a:t>
            </a:r>
            <a:endParaRPr lang="en-US" kern="0" dirty="0">
              <a:solidFill>
                <a:srgbClr val="FFFF99"/>
              </a:solidFill>
              <a:latin typeface="+mj-lt"/>
            </a:endParaRPr>
          </a:p>
        </p:txBody>
      </p:sp>
      <p:pic>
        <p:nvPicPr>
          <p:cNvPr id="2" name="Imagen 1"/>
          <p:cNvPicPr>
            <a:picLocks noChangeAspect="1"/>
          </p:cNvPicPr>
          <p:nvPr/>
        </p:nvPicPr>
        <p:blipFill>
          <a:blip r:embed="rId2"/>
          <a:stretch>
            <a:fillRect/>
          </a:stretch>
        </p:blipFill>
        <p:spPr>
          <a:xfrm>
            <a:off x="683568" y="1052736"/>
            <a:ext cx="7805636" cy="4824536"/>
          </a:xfrm>
          <a:prstGeom prst="rect">
            <a:avLst/>
          </a:prstGeom>
        </p:spPr>
      </p:pic>
    </p:spTree>
    <p:extLst>
      <p:ext uri="{BB962C8B-B14F-4D97-AF65-F5344CB8AC3E}">
        <p14:creationId xmlns:p14="http://schemas.microsoft.com/office/powerpoint/2010/main" val="20252482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kern="0" dirty="0" smtClean="0">
                <a:solidFill>
                  <a:srgbClr val="FFFF99"/>
                </a:solidFill>
                <a:latin typeface="+mj-lt"/>
              </a:rPr>
              <a:t>Configuración del Servidor  DNS</a:t>
            </a:r>
            <a:endParaRPr lang="en-US" kern="0" dirty="0">
              <a:solidFill>
                <a:srgbClr val="FFFF99"/>
              </a:solidFill>
              <a:latin typeface="+mj-lt"/>
            </a:endParaRPr>
          </a:p>
        </p:txBody>
      </p:sp>
      <p:pic>
        <p:nvPicPr>
          <p:cNvPr id="3" name="Imagen 2"/>
          <p:cNvPicPr>
            <a:picLocks noChangeAspect="1"/>
          </p:cNvPicPr>
          <p:nvPr/>
        </p:nvPicPr>
        <p:blipFill>
          <a:blip r:embed="rId2"/>
          <a:stretch>
            <a:fillRect/>
          </a:stretch>
        </p:blipFill>
        <p:spPr>
          <a:xfrm>
            <a:off x="827584" y="1124744"/>
            <a:ext cx="7543800" cy="4824536"/>
          </a:xfrm>
          <a:prstGeom prst="rect">
            <a:avLst/>
          </a:prstGeom>
        </p:spPr>
      </p:pic>
    </p:spTree>
    <p:extLst>
      <p:ext uri="{BB962C8B-B14F-4D97-AF65-F5344CB8AC3E}">
        <p14:creationId xmlns:p14="http://schemas.microsoft.com/office/powerpoint/2010/main" val="15197720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kern="0" dirty="0" smtClean="0">
                <a:solidFill>
                  <a:srgbClr val="FFFF99"/>
                </a:solidFill>
                <a:latin typeface="+mj-lt"/>
              </a:rPr>
              <a:t>Configuración del Servidor  DNS</a:t>
            </a:r>
            <a:endParaRPr lang="en-US" kern="0" dirty="0">
              <a:solidFill>
                <a:srgbClr val="FFFF99"/>
              </a:solidFill>
              <a:latin typeface="+mj-lt"/>
            </a:endParaRPr>
          </a:p>
        </p:txBody>
      </p:sp>
      <p:sp>
        <p:nvSpPr>
          <p:cNvPr id="3" name="179202 Forma"/>
          <p:cNvSpPr txBox="1">
            <a:spLocks noChangeArrowheads="1"/>
          </p:cNvSpPr>
          <p:nvPr/>
        </p:nvSpPr>
        <p:spPr bwMode="auto">
          <a:xfrm>
            <a:off x="287685" y="1052736"/>
            <a:ext cx="8362950"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2"/>
              </a:buClr>
              <a:buChar char="•"/>
              <a:defRPr sz="3200" kern="1200">
                <a:solidFill>
                  <a:schemeClr val="tx1"/>
                </a:solidFill>
                <a:latin typeface="+mn-lt"/>
                <a:ea typeface="+mn-ea"/>
                <a:cs typeface="+mn-cs"/>
              </a:defRPr>
            </a:lvl1pPr>
            <a:lvl2pPr marL="742950" indent="-285750" algn="l" rtl="0" fontAlgn="base">
              <a:spcBef>
                <a:spcPct val="20000"/>
              </a:spcBef>
              <a:spcAft>
                <a:spcPct val="0"/>
              </a:spcAft>
              <a:buClr>
                <a:schemeClr val="tx2"/>
              </a:buClr>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80000"/>
              </a:lnSpc>
              <a:spcBef>
                <a:spcPct val="50000"/>
              </a:spcBef>
            </a:pPr>
            <a:r>
              <a:rPr lang="es-PE" sz="2400" dirty="0"/>
              <a:t>Ahora debemos hacer la Zona inversa que es de IP donde se asignara el segmento de red a utilizar y se </a:t>
            </a:r>
            <a:r>
              <a:rPr lang="es-PE" sz="2400" dirty="0" smtClean="0"/>
              <a:t>realizara de </a:t>
            </a:r>
            <a:r>
              <a:rPr lang="es-PE" sz="2400" dirty="0"/>
              <a:t>la siguiente manera, </a:t>
            </a:r>
            <a:r>
              <a:rPr lang="es-PE" sz="2400" dirty="0" err="1"/>
              <a:t>click</a:t>
            </a:r>
            <a:r>
              <a:rPr lang="es-PE" sz="2400" dirty="0"/>
              <a:t> derecho en  </a:t>
            </a:r>
            <a:r>
              <a:rPr lang="es-PE" sz="2400" dirty="0">
                <a:solidFill>
                  <a:srgbClr val="FFFF00"/>
                </a:solidFill>
              </a:rPr>
              <a:t>Reverse </a:t>
            </a:r>
            <a:r>
              <a:rPr lang="es-PE" sz="2400" dirty="0" err="1">
                <a:solidFill>
                  <a:srgbClr val="FFFF00"/>
                </a:solidFill>
              </a:rPr>
              <a:t>lookup</a:t>
            </a:r>
            <a:r>
              <a:rPr lang="es-PE" sz="2400" dirty="0">
                <a:solidFill>
                  <a:srgbClr val="FFFF00"/>
                </a:solidFill>
              </a:rPr>
              <a:t> </a:t>
            </a:r>
            <a:r>
              <a:rPr lang="es-PE" sz="2400" dirty="0" err="1" smtClean="0">
                <a:solidFill>
                  <a:srgbClr val="FFFF00"/>
                </a:solidFill>
              </a:rPr>
              <a:t>Zones</a:t>
            </a:r>
            <a:r>
              <a:rPr lang="es-PE" sz="2400" dirty="0" smtClean="0">
                <a:solidFill>
                  <a:srgbClr val="FFFF00"/>
                </a:solidFill>
              </a:rPr>
              <a:t>:</a:t>
            </a:r>
            <a:endParaRPr lang="es-ES" altLang="es-ES" sz="2400" dirty="0">
              <a:solidFill>
                <a:srgbClr val="FFFF00"/>
              </a:solidFill>
            </a:endParaRPr>
          </a:p>
        </p:txBody>
      </p:sp>
      <p:pic>
        <p:nvPicPr>
          <p:cNvPr id="2" name="Imagen 1"/>
          <p:cNvPicPr>
            <a:picLocks noChangeAspect="1"/>
          </p:cNvPicPr>
          <p:nvPr/>
        </p:nvPicPr>
        <p:blipFill>
          <a:blip r:embed="rId2"/>
          <a:stretch>
            <a:fillRect/>
          </a:stretch>
        </p:blipFill>
        <p:spPr>
          <a:xfrm>
            <a:off x="539552" y="2348880"/>
            <a:ext cx="8147248" cy="3888432"/>
          </a:xfrm>
          <a:prstGeom prst="rect">
            <a:avLst/>
          </a:prstGeom>
        </p:spPr>
      </p:pic>
    </p:spTree>
    <p:extLst>
      <p:ext uri="{BB962C8B-B14F-4D97-AF65-F5344CB8AC3E}">
        <p14:creationId xmlns:p14="http://schemas.microsoft.com/office/powerpoint/2010/main" val="36516578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kern="0" dirty="0" smtClean="0">
                <a:solidFill>
                  <a:srgbClr val="FFFF99"/>
                </a:solidFill>
                <a:latin typeface="+mj-lt"/>
              </a:rPr>
              <a:t>Configuración del Servidor  DNS</a:t>
            </a:r>
            <a:endParaRPr lang="en-US" kern="0" dirty="0">
              <a:solidFill>
                <a:srgbClr val="FFFF99"/>
              </a:solidFill>
              <a:latin typeface="+mj-lt"/>
            </a:endParaRPr>
          </a:p>
        </p:txBody>
      </p:sp>
      <p:pic>
        <p:nvPicPr>
          <p:cNvPr id="2" name="Imagen 1"/>
          <p:cNvPicPr>
            <a:picLocks noChangeAspect="1"/>
          </p:cNvPicPr>
          <p:nvPr/>
        </p:nvPicPr>
        <p:blipFill>
          <a:blip r:embed="rId2"/>
          <a:stretch>
            <a:fillRect/>
          </a:stretch>
        </p:blipFill>
        <p:spPr>
          <a:xfrm>
            <a:off x="683568" y="1052736"/>
            <a:ext cx="7830294" cy="4896544"/>
          </a:xfrm>
          <a:prstGeom prst="rect">
            <a:avLst/>
          </a:prstGeom>
        </p:spPr>
      </p:pic>
    </p:spTree>
    <p:extLst>
      <p:ext uri="{BB962C8B-B14F-4D97-AF65-F5344CB8AC3E}">
        <p14:creationId xmlns:p14="http://schemas.microsoft.com/office/powerpoint/2010/main" val="32837999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kern="0" dirty="0" smtClean="0">
                <a:solidFill>
                  <a:srgbClr val="FFFF99"/>
                </a:solidFill>
                <a:latin typeface="+mj-lt"/>
              </a:rPr>
              <a:t>Configuración del Servidor  DNS</a:t>
            </a:r>
            <a:endParaRPr lang="en-US" kern="0" dirty="0">
              <a:solidFill>
                <a:srgbClr val="FFFF99"/>
              </a:solidFill>
              <a:latin typeface="+mj-lt"/>
            </a:endParaRPr>
          </a:p>
        </p:txBody>
      </p:sp>
      <p:pic>
        <p:nvPicPr>
          <p:cNvPr id="3" name="Imagen 2"/>
          <p:cNvPicPr>
            <a:picLocks noChangeAspect="1"/>
          </p:cNvPicPr>
          <p:nvPr/>
        </p:nvPicPr>
        <p:blipFill>
          <a:blip r:embed="rId2"/>
          <a:stretch>
            <a:fillRect/>
          </a:stretch>
        </p:blipFill>
        <p:spPr>
          <a:xfrm>
            <a:off x="611560" y="1052736"/>
            <a:ext cx="8036452" cy="5112568"/>
          </a:xfrm>
          <a:prstGeom prst="rect">
            <a:avLst/>
          </a:prstGeom>
        </p:spPr>
      </p:pic>
    </p:spTree>
    <p:extLst>
      <p:ext uri="{BB962C8B-B14F-4D97-AF65-F5344CB8AC3E}">
        <p14:creationId xmlns:p14="http://schemas.microsoft.com/office/powerpoint/2010/main" val="29438468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kern="0" dirty="0" smtClean="0">
                <a:solidFill>
                  <a:srgbClr val="FFFF99"/>
                </a:solidFill>
                <a:latin typeface="+mj-lt"/>
              </a:rPr>
              <a:t>Configuración del Servidor  DNS</a:t>
            </a:r>
            <a:endParaRPr lang="en-US" kern="0" dirty="0">
              <a:solidFill>
                <a:srgbClr val="FFFF99"/>
              </a:solidFill>
              <a:latin typeface="+mj-lt"/>
            </a:endParaRPr>
          </a:p>
        </p:txBody>
      </p:sp>
      <p:pic>
        <p:nvPicPr>
          <p:cNvPr id="2" name="Imagen 1"/>
          <p:cNvPicPr>
            <a:picLocks noChangeAspect="1"/>
          </p:cNvPicPr>
          <p:nvPr/>
        </p:nvPicPr>
        <p:blipFill>
          <a:blip r:embed="rId2"/>
          <a:stretch>
            <a:fillRect/>
          </a:stretch>
        </p:blipFill>
        <p:spPr>
          <a:xfrm>
            <a:off x="611560" y="1052736"/>
            <a:ext cx="7704856" cy="5184576"/>
          </a:xfrm>
          <a:prstGeom prst="rect">
            <a:avLst/>
          </a:prstGeom>
        </p:spPr>
      </p:pic>
    </p:spTree>
    <p:extLst>
      <p:ext uri="{BB962C8B-B14F-4D97-AF65-F5344CB8AC3E}">
        <p14:creationId xmlns:p14="http://schemas.microsoft.com/office/powerpoint/2010/main" val="20503194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kern="0" dirty="0" smtClean="0">
                <a:solidFill>
                  <a:srgbClr val="FFFF99"/>
                </a:solidFill>
                <a:latin typeface="+mj-lt"/>
              </a:rPr>
              <a:t>Configuración del Servidor  DNS</a:t>
            </a:r>
            <a:endParaRPr lang="en-US" kern="0" dirty="0">
              <a:solidFill>
                <a:srgbClr val="FFFF99"/>
              </a:solidFill>
              <a:latin typeface="+mj-lt"/>
            </a:endParaRPr>
          </a:p>
        </p:txBody>
      </p:sp>
      <p:pic>
        <p:nvPicPr>
          <p:cNvPr id="2" name="Imagen 1"/>
          <p:cNvPicPr>
            <a:picLocks noChangeAspect="1"/>
          </p:cNvPicPr>
          <p:nvPr/>
        </p:nvPicPr>
        <p:blipFill>
          <a:blip r:embed="rId2"/>
          <a:stretch>
            <a:fillRect/>
          </a:stretch>
        </p:blipFill>
        <p:spPr>
          <a:xfrm>
            <a:off x="539552" y="1052736"/>
            <a:ext cx="8147248" cy="5092030"/>
          </a:xfrm>
          <a:prstGeom prst="rect">
            <a:avLst/>
          </a:prstGeom>
        </p:spPr>
      </p:pic>
    </p:spTree>
    <p:extLst>
      <p:ext uri="{BB962C8B-B14F-4D97-AF65-F5344CB8AC3E}">
        <p14:creationId xmlns:p14="http://schemas.microsoft.com/office/powerpoint/2010/main" val="16507537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kern="0" dirty="0" smtClean="0">
                <a:solidFill>
                  <a:srgbClr val="FFFF99"/>
                </a:solidFill>
                <a:latin typeface="+mj-lt"/>
              </a:rPr>
              <a:t>Configuración del Servidor  DNS</a:t>
            </a:r>
            <a:endParaRPr lang="en-US" kern="0" dirty="0">
              <a:solidFill>
                <a:srgbClr val="FFFF99"/>
              </a:solidFill>
              <a:latin typeface="+mj-lt"/>
            </a:endParaRPr>
          </a:p>
        </p:txBody>
      </p:sp>
      <p:pic>
        <p:nvPicPr>
          <p:cNvPr id="2" name="Imagen 1"/>
          <p:cNvPicPr>
            <a:picLocks noChangeAspect="1"/>
          </p:cNvPicPr>
          <p:nvPr/>
        </p:nvPicPr>
        <p:blipFill>
          <a:blip r:embed="rId2"/>
          <a:stretch>
            <a:fillRect/>
          </a:stretch>
        </p:blipFill>
        <p:spPr>
          <a:xfrm>
            <a:off x="539551" y="909122"/>
            <a:ext cx="8210039" cy="5184174"/>
          </a:xfrm>
          <a:prstGeom prst="rect">
            <a:avLst/>
          </a:prstGeom>
        </p:spPr>
      </p:pic>
    </p:spTree>
    <p:extLst>
      <p:ext uri="{BB962C8B-B14F-4D97-AF65-F5344CB8AC3E}">
        <p14:creationId xmlns:p14="http://schemas.microsoft.com/office/powerpoint/2010/main" val="7288798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kern="0" dirty="0" smtClean="0">
                <a:solidFill>
                  <a:srgbClr val="FFFF99"/>
                </a:solidFill>
                <a:latin typeface="+mj-lt"/>
              </a:rPr>
              <a:t>Configuración del Servidor  DNS</a:t>
            </a:r>
            <a:endParaRPr lang="en-US" kern="0" dirty="0">
              <a:solidFill>
                <a:srgbClr val="FFFF99"/>
              </a:solidFill>
              <a:latin typeface="+mj-lt"/>
            </a:endParaRPr>
          </a:p>
        </p:txBody>
      </p:sp>
      <p:sp>
        <p:nvSpPr>
          <p:cNvPr id="3" name="179202 Forma"/>
          <p:cNvSpPr txBox="1">
            <a:spLocks noChangeArrowheads="1"/>
          </p:cNvSpPr>
          <p:nvPr/>
        </p:nvSpPr>
        <p:spPr bwMode="auto">
          <a:xfrm>
            <a:off x="287685" y="937204"/>
            <a:ext cx="8362950"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2"/>
              </a:buClr>
              <a:buChar char="•"/>
              <a:defRPr sz="3200" kern="1200">
                <a:solidFill>
                  <a:schemeClr val="tx1"/>
                </a:solidFill>
                <a:latin typeface="+mn-lt"/>
                <a:ea typeface="+mn-ea"/>
                <a:cs typeface="+mn-cs"/>
              </a:defRPr>
            </a:lvl1pPr>
            <a:lvl2pPr marL="742950" indent="-285750" algn="l" rtl="0" fontAlgn="base">
              <a:spcBef>
                <a:spcPct val="20000"/>
              </a:spcBef>
              <a:spcAft>
                <a:spcPct val="0"/>
              </a:spcAft>
              <a:buClr>
                <a:schemeClr val="tx2"/>
              </a:buClr>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80000"/>
              </a:lnSpc>
              <a:spcBef>
                <a:spcPct val="50000"/>
              </a:spcBef>
            </a:pPr>
            <a:r>
              <a:rPr lang="es-PE" sz="2000" dirty="0"/>
              <a:t>Una vez agregadas nuestras Zonas procedemos con los registro, en este caso cada </a:t>
            </a:r>
            <a:r>
              <a:rPr lang="es-PE" sz="2000" dirty="0">
                <a:solidFill>
                  <a:srgbClr val="FFFF00"/>
                </a:solidFill>
              </a:rPr>
              <a:t>registro (A)</a:t>
            </a:r>
            <a:r>
              <a:rPr lang="es-PE" sz="2000" dirty="0"/>
              <a:t> que ingresemos se le asignara automáticamente el </a:t>
            </a:r>
            <a:r>
              <a:rPr lang="es-PE" sz="2000" dirty="0">
                <a:solidFill>
                  <a:srgbClr val="FFFF00"/>
                </a:solidFill>
              </a:rPr>
              <a:t>registro (PTR), </a:t>
            </a:r>
            <a:r>
              <a:rPr lang="es-PE" sz="2000" dirty="0"/>
              <a:t>ya que </a:t>
            </a:r>
            <a:r>
              <a:rPr lang="es-PE" sz="2000" dirty="0" smtClean="0"/>
              <a:t>habíamos </a:t>
            </a:r>
            <a:r>
              <a:rPr lang="es-PE" sz="2000" dirty="0"/>
              <a:t>creado la </a:t>
            </a:r>
            <a:r>
              <a:rPr lang="es-PE" sz="2000" dirty="0">
                <a:solidFill>
                  <a:srgbClr val="FFFF00"/>
                </a:solidFill>
              </a:rPr>
              <a:t>Zona de </a:t>
            </a:r>
            <a:r>
              <a:rPr lang="es-PE" sz="2000" dirty="0" smtClean="0">
                <a:solidFill>
                  <a:srgbClr val="FFFF00"/>
                </a:solidFill>
              </a:rPr>
              <a:t>inversa</a:t>
            </a:r>
            <a:r>
              <a:rPr lang="es-PE" sz="2000" dirty="0" smtClean="0"/>
              <a:t>:</a:t>
            </a:r>
            <a:endParaRPr lang="es-ES" altLang="es-ES" sz="2000" dirty="0">
              <a:solidFill>
                <a:srgbClr val="FFFF00"/>
              </a:solidFill>
            </a:endParaRPr>
          </a:p>
        </p:txBody>
      </p:sp>
      <p:pic>
        <p:nvPicPr>
          <p:cNvPr id="4" name="Imagen 3"/>
          <p:cNvPicPr>
            <a:picLocks noChangeAspect="1"/>
          </p:cNvPicPr>
          <p:nvPr/>
        </p:nvPicPr>
        <p:blipFill>
          <a:blip r:embed="rId2"/>
          <a:stretch>
            <a:fillRect/>
          </a:stretch>
        </p:blipFill>
        <p:spPr>
          <a:xfrm>
            <a:off x="543967" y="1988840"/>
            <a:ext cx="8142833" cy="4344169"/>
          </a:xfrm>
          <a:prstGeom prst="rect">
            <a:avLst/>
          </a:prstGeom>
        </p:spPr>
      </p:pic>
    </p:spTree>
    <p:extLst>
      <p:ext uri="{BB962C8B-B14F-4D97-AF65-F5344CB8AC3E}">
        <p14:creationId xmlns:p14="http://schemas.microsoft.com/office/powerpoint/2010/main" val="1500256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kern="0" dirty="0" smtClean="0">
                <a:solidFill>
                  <a:srgbClr val="FFFF99"/>
                </a:solidFill>
                <a:latin typeface="+mj-lt"/>
              </a:rPr>
              <a:t>Configuración del Servidor  DNS</a:t>
            </a:r>
            <a:endParaRPr lang="en-US" kern="0" dirty="0">
              <a:solidFill>
                <a:srgbClr val="FFFF99"/>
              </a:solidFill>
              <a:latin typeface="+mj-lt"/>
            </a:endParaRPr>
          </a:p>
        </p:txBody>
      </p:sp>
      <p:pic>
        <p:nvPicPr>
          <p:cNvPr id="2" name="Imagen 1"/>
          <p:cNvPicPr>
            <a:picLocks noChangeAspect="1"/>
          </p:cNvPicPr>
          <p:nvPr/>
        </p:nvPicPr>
        <p:blipFill>
          <a:blip r:embed="rId2"/>
          <a:stretch>
            <a:fillRect/>
          </a:stretch>
        </p:blipFill>
        <p:spPr>
          <a:xfrm>
            <a:off x="539552" y="942527"/>
            <a:ext cx="8147248" cy="5206040"/>
          </a:xfrm>
          <a:prstGeom prst="rect">
            <a:avLst/>
          </a:prstGeom>
        </p:spPr>
      </p:pic>
    </p:spTree>
    <p:extLst>
      <p:ext uri="{BB962C8B-B14F-4D97-AF65-F5344CB8AC3E}">
        <p14:creationId xmlns:p14="http://schemas.microsoft.com/office/powerpoint/2010/main" val="28369369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4"/>
          <p:cNvSpPr>
            <a:spLocks noGrp="1" noChangeArrowheads="1"/>
          </p:cNvSpPr>
          <p:nvPr>
            <p:ph type="title" idx="4294967295"/>
          </p:nvPr>
        </p:nvSpPr>
        <p:spPr>
          <a:xfrm>
            <a:off x="457200" y="115888"/>
            <a:ext cx="8229600" cy="792162"/>
          </a:xfrm>
        </p:spPr>
        <p:txBody>
          <a:bodyPr/>
          <a:lstStyle/>
          <a:p>
            <a:pPr>
              <a:defRPr/>
            </a:pPr>
            <a:r>
              <a:rPr lang="es-ES" kern="0">
                <a:solidFill>
                  <a:srgbClr val="FFFF99"/>
                </a:solidFill>
                <a:latin typeface="+mj-lt"/>
              </a:rPr>
              <a:t>Agenda</a:t>
            </a:r>
          </a:p>
        </p:txBody>
      </p:sp>
      <p:sp>
        <p:nvSpPr>
          <p:cNvPr id="13319" name="AutoShape 7"/>
          <p:cNvSpPr>
            <a:spLocks noChangeArrowheads="1"/>
          </p:cNvSpPr>
          <p:nvPr/>
        </p:nvSpPr>
        <p:spPr bwMode="gray">
          <a:xfrm>
            <a:off x="1828800" y="2111375"/>
            <a:ext cx="5410200" cy="457200"/>
          </a:xfrm>
          <a:prstGeom prst="roundRect">
            <a:avLst>
              <a:gd name="adj" fmla="val 49106"/>
            </a:avLst>
          </a:prstGeom>
          <a:solidFill>
            <a:schemeClr val="tx2"/>
          </a:solidFill>
          <a:ln w="28575">
            <a:solidFill>
              <a:schemeClr val="tx1"/>
            </a:solidFill>
            <a:round/>
            <a:headEnd/>
            <a:tailEnd/>
          </a:ln>
          <a:effectLst>
            <a:outerShdw dist="107763" dir="2700000" algn="ctr" rotWithShape="0">
              <a:srgbClr val="000000">
                <a:alpha val="50000"/>
              </a:srgbClr>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ES" sz="2400" b="1" dirty="0">
                <a:solidFill>
                  <a:schemeClr val="tx2"/>
                </a:solidFill>
              </a:rPr>
              <a:t>2. Instalación de Windows</a:t>
            </a:r>
            <a:endParaRPr lang="es-ES" altLang="es-ES" sz="2400" dirty="0">
              <a:solidFill>
                <a:schemeClr val="tx2"/>
              </a:solidFill>
            </a:endParaRPr>
          </a:p>
        </p:txBody>
      </p:sp>
      <p:sp>
        <p:nvSpPr>
          <p:cNvPr id="13321" name="AutoShape 9"/>
          <p:cNvSpPr>
            <a:spLocks noChangeArrowheads="1"/>
          </p:cNvSpPr>
          <p:nvPr/>
        </p:nvSpPr>
        <p:spPr bwMode="gray">
          <a:xfrm>
            <a:off x="1828800" y="3940175"/>
            <a:ext cx="5410200" cy="457200"/>
          </a:xfrm>
          <a:prstGeom prst="roundRect">
            <a:avLst>
              <a:gd name="adj" fmla="val 49106"/>
            </a:avLst>
          </a:prstGeom>
          <a:solidFill>
            <a:schemeClr val="tx2"/>
          </a:solidFill>
          <a:ln w="28575">
            <a:solidFill>
              <a:schemeClr val="tx1"/>
            </a:solidFill>
            <a:round/>
            <a:headEnd/>
            <a:tailEnd/>
          </a:ln>
          <a:effectLst>
            <a:outerShdw dist="107763" dir="2700000" algn="ctr" rotWithShape="0">
              <a:srgbClr val="000000">
                <a:alpha val="50000"/>
              </a:srgbClr>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ES" sz="2400" b="1">
                <a:solidFill>
                  <a:schemeClr val="tx2"/>
                </a:solidFill>
              </a:rPr>
              <a:t>4. Internet Information Services 7.0</a:t>
            </a:r>
            <a:endParaRPr lang="es-ES" altLang="es-ES" sz="2400">
              <a:solidFill>
                <a:schemeClr val="tx2"/>
              </a:solidFill>
            </a:endParaRPr>
          </a:p>
        </p:txBody>
      </p:sp>
      <p:sp>
        <p:nvSpPr>
          <p:cNvPr id="13322" name="AutoShape 10"/>
          <p:cNvSpPr>
            <a:spLocks noChangeArrowheads="1"/>
          </p:cNvSpPr>
          <p:nvPr/>
        </p:nvSpPr>
        <p:spPr bwMode="gray">
          <a:xfrm>
            <a:off x="1835150" y="4865688"/>
            <a:ext cx="5410200" cy="457200"/>
          </a:xfrm>
          <a:prstGeom prst="roundRect">
            <a:avLst>
              <a:gd name="adj" fmla="val 49106"/>
            </a:avLst>
          </a:prstGeom>
          <a:solidFill>
            <a:schemeClr val="tx2"/>
          </a:solidFill>
          <a:ln w="28575">
            <a:solidFill>
              <a:schemeClr val="tx1"/>
            </a:solidFill>
            <a:round/>
            <a:headEnd/>
            <a:tailEnd/>
          </a:ln>
          <a:effectLst>
            <a:outerShdw dist="107763" dir="2700000" algn="ctr" rotWithShape="0">
              <a:srgbClr val="000000">
                <a:alpha val="50000"/>
              </a:srgbClr>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ES" sz="2400" b="1">
                <a:solidFill>
                  <a:schemeClr val="tx2"/>
                </a:solidFill>
              </a:rPr>
              <a:t>5. Virtualización</a:t>
            </a:r>
            <a:endParaRPr lang="es-ES" altLang="es-ES" sz="2400">
              <a:solidFill>
                <a:schemeClr val="tx2"/>
              </a:solidFill>
            </a:endParaRPr>
          </a:p>
        </p:txBody>
      </p:sp>
      <p:sp>
        <p:nvSpPr>
          <p:cNvPr id="13323" name="AutoShape 11"/>
          <p:cNvSpPr>
            <a:spLocks noChangeArrowheads="1"/>
          </p:cNvSpPr>
          <p:nvPr/>
        </p:nvSpPr>
        <p:spPr bwMode="gray">
          <a:xfrm>
            <a:off x="1835150" y="5780088"/>
            <a:ext cx="5410200" cy="457200"/>
          </a:xfrm>
          <a:prstGeom prst="roundRect">
            <a:avLst>
              <a:gd name="adj" fmla="val 49106"/>
            </a:avLst>
          </a:prstGeom>
          <a:solidFill>
            <a:schemeClr val="tx2"/>
          </a:solidFill>
          <a:ln w="28575">
            <a:solidFill>
              <a:schemeClr val="tx1"/>
            </a:solidFill>
            <a:round/>
            <a:headEnd/>
            <a:tailEnd/>
          </a:ln>
          <a:effectLst>
            <a:outerShdw dist="107763" dir="2700000" algn="ctr" rotWithShape="0">
              <a:srgbClr val="000000">
                <a:alpha val="50000"/>
              </a:srgbClr>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ES" sz="2400" b="1">
                <a:solidFill>
                  <a:schemeClr val="tx2"/>
                </a:solidFill>
              </a:rPr>
              <a:t>6. Windows Power Shell</a:t>
            </a:r>
            <a:endParaRPr lang="es-ES" altLang="es-ES" sz="2400">
              <a:solidFill>
                <a:schemeClr val="tx2"/>
              </a:solidFill>
            </a:endParaRPr>
          </a:p>
        </p:txBody>
      </p:sp>
      <p:sp>
        <p:nvSpPr>
          <p:cNvPr id="9" name="AutoShape 7"/>
          <p:cNvSpPr>
            <a:spLocks noChangeArrowheads="1"/>
          </p:cNvSpPr>
          <p:nvPr/>
        </p:nvSpPr>
        <p:spPr bwMode="gray">
          <a:xfrm>
            <a:off x="1835150" y="1281112"/>
            <a:ext cx="5410200" cy="457200"/>
          </a:xfrm>
          <a:prstGeom prst="roundRect">
            <a:avLst>
              <a:gd name="adj" fmla="val 49106"/>
            </a:avLst>
          </a:prstGeom>
          <a:solidFill>
            <a:schemeClr val="tx2"/>
          </a:solidFill>
          <a:ln w="28575">
            <a:solidFill>
              <a:schemeClr val="tx1"/>
            </a:solidFill>
            <a:round/>
            <a:headEnd/>
            <a:tailEnd/>
          </a:ln>
          <a:effectLst>
            <a:outerShdw dist="107763" dir="2700000" algn="ctr" rotWithShape="0">
              <a:srgbClr val="000000">
                <a:alpha val="50000"/>
              </a:srgbClr>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ES" sz="2400" b="1" dirty="0">
                <a:solidFill>
                  <a:schemeClr val="tx2"/>
                </a:solidFill>
              </a:rPr>
              <a:t>2. Instalación de Windows</a:t>
            </a:r>
            <a:endParaRPr lang="es-ES" altLang="es-ES" sz="2400" dirty="0">
              <a:solidFill>
                <a:schemeClr val="tx2"/>
              </a:solidFill>
            </a:endParaRPr>
          </a:p>
        </p:txBody>
      </p:sp>
      <p:sp>
        <p:nvSpPr>
          <p:cNvPr id="10" name="AutoShape 8"/>
          <p:cNvSpPr>
            <a:spLocks noChangeArrowheads="1"/>
          </p:cNvSpPr>
          <p:nvPr/>
        </p:nvSpPr>
        <p:spPr bwMode="gray">
          <a:xfrm>
            <a:off x="1871020" y="3069274"/>
            <a:ext cx="5410200" cy="457200"/>
          </a:xfrm>
          <a:prstGeom prst="roundRect">
            <a:avLst>
              <a:gd name="adj" fmla="val 49106"/>
            </a:avLst>
          </a:prstGeom>
          <a:gradFill rotWithShape="1">
            <a:gsLst>
              <a:gs pos="0">
                <a:schemeClr val="hlink">
                  <a:gamma/>
                  <a:shade val="46275"/>
                  <a:invGamma/>
                </a:schemeClr>
              </a:gs>
              <a:gs pos="50000">
                <a:schemeClr val="hlink"/>
              </a:gs>
              <a:gs pos="100000">
                <a:schemeClr val="hlink">
                  <a:gamma/>
                  <a:shade val="46275"/>
                  <a:invGamma/>
                </a:schemeClr>
              </a:gs>
            </a:gsLst>
            <a:lin ang="5400000" scaled="1"/>
          </a:gradFill>
          <a:ln w="28575">
            <a:solidFill>
              <a:schemeClr val="tx1"/>
            </a:solidFill>
            <a:round/>
            <a:headEnd/>
            <a:tailEnd/>
          </a:ln>
          <a:effectLst>
            <a:outerShdw dist="107763" dir="2700000" algn="ctr" rotWithShape="0">
              <a:srgbClr val="000000">
                <a:alpha val="50000"/>
              </a:srgbClr>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ES" sz="2400" b="1" dirty="0"/>
              <a:t>3. </a:t>
            </a:r>
            <a:r>
              <a:rPr lang="es-ES" altLang="es-ES" sz="2400" b="1" dirty="0" smtClean="0"/>
              <a:t>Escenario de  Trabajo</a:t>
            </a:r>
            <a:endParaRPr lang="es-ES" altLang="es-ES" sz="2400"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kern="0" dirty="0" smtClean="0">
                <a:solidFill>
                  <a:srgbClr val="FFFF99"/>
                </a:solidFill>
                <a:latin typeface="+mj-lt"/>
              </a:rPr>
              <a:t>Configuración del Servidor  DNS</a:t>
            </a:r>
            <a:endParaRPr lang="en-US" kern="0" dirty="0">
              <a:solidFill>
                <a:srgbClr val="FFFF99"/>
              </a:solidFill>
              <a:latin typeface="+mj-lt"/>
            </a:endParaRPr>
          </a:p>
        </p:txBody>
      </p:sp>
      <p:pic>
        <p:nvPicPr>
          <p:cNvPr id="2" name="Imagen 1"/>
          <p:cNvPicPr>
            <a:picLocks noChangeAspect="1"/>
          </p:cNvPicPr>
          <p:nvPr/>
        </p:nvPicPr>
        <p:blipFill>
          <a:blip r:embed="rId2"/>
          <a:stretch>
            <a:fillRect/>
          </a:stretch>
        </p:blipFill>
        <p:spPr>
          <a:xfrm>
            <a:off x="467543" y="1052736"/>
            <a:ext cx="8180735" cy="4824536"/>
          </a:xfrm>
          <a:prstGeom prst="rect">
            <a:avLst/>
          </a:prstGeom>
        </p:spPr>
      </p:pic>
    </p:spTree>
    <p:extLst>
      <p:ext uri="{BB962C8B-B14F-4D97-AF65-F5344CB8AC3E}">
        <p14:creationId xmlns:p14="http://schemas.microsoft.com/office/powerpoint/2010/main" val="41326873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kern="0" dirty="0" smtClean="0">
                <a:solidFill>
                  <a:srgbClr val="FFFF99"/>
                </a:solidFill>
                <a:latin typeface="+mj-lt"/>
              </a:rPr>
              <a:t>Configuración del Servidor  DNS</a:t>
            </a:r>
            <a:endParaRPr lang="en-US" kern="0" dirty="0">
              <a:solidFill>
                <a:srgbClr val="FFFF99"/>
              </a:solidFill>
              <a:latin typeface="+mj-lt"/>
            </a:endParaRPr>
          </a:p>
        </p:txBody>
      </p:sp>
      <p:sp>
        <p:nvSpPr>
          <p:cNvPr id="3" name="179202 Forma"/>
          <p:cNvSpPr txBox="1">
            <a:spLocks noChangeArrowheads="1"/>
          </p:cNvSpPr>
          <p:nvPr/>
        </p:nvSpPr>
        <p:spPr bwMode="auto">
          <a:xfrm>
            <a:off x="287685" y="937204"/>
            <a:ext cx="8362950"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2"/>
              </a:buClr>
              <a:buChar char="•"/>
              <a:defRPr sz="3200" kern="1200">
                <a:solidFill>
                  <a:schemeClr val="tx1"/>
                </a:solidFill>
                <a:latin typeface="+mn-lt"/>
                <a:ea typeface="+mn-ea"/>
                <a:cs typeface="+mn-cs"/>
              </a:defRPr>
            </a:lvl1pPr>
            <a:lvl2pPr marL="742950" indent="-285750" algn="l" rtl="0" fontAlgn="base">
              <a:spcBef>
                <a:spcPct val="20000"/>
              </a:spcBef>
              <a:spcAft>
                <a:spcPct val="0"/>
              </a:spcAft>
              <a:buClr>
                <a:schemeClr val="tx2"/>
              </a:buClr>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80000"/>
              </a:lnSpc>
              <a:spcBef>
                <a:spcPct val="50000"/>
              </a:spcBef>
            </a:pPr>
            <a:r>
              <a:rPr lang="es-PE" sz="2000" dirty="0"/>
              <a:t>Verificamos que tanto en  </a:t>
            </a:r>
            <a:r>
              <a:rPr lang="es-PE" sz="2000" dirty="0">
                <a:solidFill>
                  <a:srgbClr val="FFFF00"/>
                </a:solidFill>
              </a:rPr>
              <a:t>Forward </a:t>
            </a:r>
            <a:r>
              <a:rPr lang="es-PE" sz="2000" dirty="0" err="1">
                <a:solidFill>
                  <a:srgbClr val="FFFF00"/>
                </a:solidFill>
              </a:rPr>
              <a:t>lookup</a:t>
            </a:r>
            <a:r>
              <a:rPr lang="es-PE" sz="2000" dirty="0">
                <a:solidFill>
                  <a:srgbClr val="FFFF00"/>
                </a:solidFill>
              </a:rPr>
              <a:t> </a:t>
            </a:r>
            <a:r>
              <a:rPr lang="es-PE" sz="2000" dirty="0" err="1">
                <a:solidFill>
                  <a:srgbClr val="FFFF00"/>
                </a:solidFill>
              </a:rPr>
              <a:t>Zones</a:t>
            </a:r>
            <a:r>
              <a:rPr lang="es-PE" sz="2000" dirty="0">
                <a:solidFill>
                  <a:srgbClr val="FFFF00"/>
                </a:solidFill>
              </a:rPr>
              <a:t> </a:t>
            </a:r>
            <a:r>
              <a:rPr lang="es-PE" sz="2000" dirty="0"/>
              <a:t>como </a:t>
            </a:r>
            <a:r>
              <a:rPr lang="es-PE" sz="2000" dirty="0">
                <a:solidFill>
                  <a:srgbClr val="FFFF00"/>
                </a:solidFill>
              </a:rPr>
              <a:t>Reverse </a:t>
            </a:r>
            <a:r>
              <a:rPr lang="es-PE" sz="2000" dirty="0" err="1">
                <a:solidFill>
                  <a:srgbClr val="FFFF00"/>
                </a:solidFill>
              </a:rPr>
              <a:t>lookup</a:t>
            </a:r>
            <a:r>
              <a:rPr lang="es-PE" sz="2000" dirty="0">
                <a:solidFill>
                  <a:srgbClr val="FFFF00"/>
                </a:solidFill>
              </a:rPr>
              <a:t> </a:t>
            </a:r>
            <a:r>
              <a:rPr lang="es-PE" sz="2000" dirty="0" err="1">
                <a:solidFill>
                  <a:srgbClr val="FFFF00"/>
                </a:solidFill>
              </a:rPr>
              <a:t>Zones</a:t>
            </a:r>
            <a:r>
              <a:rPr lang="es-PE" sz="2000" dirty="0"/>
              <a:t> </a:t>
            </a:r>
            <a:r>
              <a:rPr lang="es-PE" sz="2000" dirty="0" smtClean="0"/>
              <a:t>se creo </a:t>
            </a:r>
            <a:r>
              <a:rPr lang="es-PE" sz="2000" dirty="0"/>
              <a:t>los </a:t>
            </a:r>
            <a:r>
              <a:rPr lang="es-PE" sz="2000" dirty="0" smtClean="0"/>
              <a:t>registros:</a:t>
            </a:r>
            <a:endParaRPr lang="es-ES" altLang="es-ES" sz="2000" dirty="0">
              <a:solidFill>
                <a:srgbClr val="FFFF00"/>
              </a:solidFill>
            </a:endParaRPr>
          </a:p>
        </p:txBody>
      </p:sp>
      <p:pic>
        <p:nvPicPr>
          <p:cNvPr id="5" name="Imagen 4"/>
          <p:cNvPicPr>
            <a:picLocks noChangeAspect="1"/>
          </p:cNvPicPr>
          <p:nvPr/>
        </p:nvPicPr>
        <p:blipFill>
          <a:blip r:embed="rId2"/>
          <a:stretch>
            <a:fillRect/>
          </a:stretch>
        </p:blipFill>
        <p:spPr>
          <a:xfrm>
            <a:off x="573415" y="1556792"/>
            <a:ext cx="8077220" cy="4752528"/>
          </a:xfrm>
          <a:prstGeom prst="rect">
            <a:avLst/>
          </a:prstGeom>
        </p:spPr>
      </p:pic>
    </p:spTree>
    <p:extLst>
      <p:ext uri="{BB962C8B-B14F-4D97-AF65-F5344CB8AC3E}">
        <p14:creationId xmlns:p14="http://schemas.microsoft.com/office/powerpoint/2010/main" val="42323262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kern="0" dirty="0" smtClean="0">
                <a:solidFill>
                  <a:srgbClr val="FFFF99"/>
                </a:solidFill>
                <a:latin typeface="+mj-lt"/>
              </a:rPr>
              <a:t>Configuración del Servidor  DNS</a:t>
            </a:r>
            <a:endParaRPr lang="en-US" kern="0" dirty="0">
              <a:solidFill>
                <a:srgbClr val="FFFF99"/>
              </a:solidFill>
              <a:latin typeface="+mj-lt"/>
            </a:endParaRPr>
          </a:p>
        </p:txBody>
      </p:sp>
      <p:sp>
        <p:nvSpPr>
          <p:cNvPr id="3" name="179202 Forma"/>
          <p:cNvSpPr txBox="1">
            <a:spLocks noChangeArrowheads="1"/>
          </p:cNvSpPr>
          <p:nvPr/>
        </p:nvSpPr>
        <p:spPr bwMode="auto">
          <a:xfrm>
            <a:off x="287685" y="937204"/>
            <a:ext cx="8362950"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2"/>
              </a:buClr>
              <a:buChar char="•"/>
              <a:defRPr sz="3200" kern="1200">
                <a:solidFill>
                  <a:schemeClr val="tx1"/>
                </a:solidFill>
                <a:latin typeface="+mn-lt"/>
                <a:ea typeface="+mn-ea"/>
                <a:cs typeface="+mn-cs"/>
              </a:defRPr>
            </a:lvl1pPr>
            <a:lvl2pPr marL="742950" indent="-285750" algn="l" rtl="0" fontAlgn="base">
              <a:spcBef>
                <a:spcPct val="20000"/>
              </a:spcBef>
              <a:spcAft>
                <a:spcPct val="0"/>
              </a:spcAft>
              <a:buClr>
                <a:schemeClr val="tx2"/>
              </a:buClr>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80000"/>
              </a:lnSpc>
              <a:spcBef>
                <a:spcPct val="50000"/>
              </a:spcBef>
            </a:pPr>
            <a:r>
              <a:rPr lang="es-PE" sz="2000" dirty="0" smtClean="0"/>
              <a:t>Para terminar </a:t>
            </a:r>
            <a:r>
              <a:rPr lang="es-PE" sz="2000" dirty="0"/>
              <a:t>modificaremos las propiedades de cada archivo </a:t>
            </a:r>
            <a:r>
              <a:rPr lang="es-PE" sz="2000" dirty="0" smtClean="0"/>
              <a:t>:</a:t>
            </a:r>
            <a:endParaRPr lang="es-ES" altLang="es-ES" sz="2000" dirty="0">
              <a:solidFill>
                <a:srgbClr val="FFFF00"/>
              </a:solidFill>
            </a:endParaRPr>
          </a:p>
        </p:txBody>
      </p:sp>
      <p:pic>
        <p:nvPicPr>
          <p:cNvPr id="2" name="Imagen 1"/>
          <p:cNvPicPr>
            <a:picLocks noChangeAspect="1"/>
          </p:cNvPicPr>
          <p:nvPr/>
        </p:nvPicPr>
        <p:blipFill>
          <a:blip r:embed="rId2"/>
          <a:stretch>
            <a:fillRect/>
          </a:stretch>
        </p:blipFill>
        <p:spPr>
          <a:xfrm>
            <a:off x="539552" y="1268760"/>
            <a:ext cx="7992888" cy="4968552"/>
          </a:xfrm>
          <a:prstGeom prst="rect">
            <a:avLst/>
          </a:prstGeom>
        </p:spPr>
      </p:pic>
    </p:spTree>
    <p:extLst>
      <p:ext uri="{BB962C8B-B14F-4D97-AF65-F5344CB8AC3E}">
        <p14:creationId xmlns:p14="http://schemas.microsoft.com/office/powerpoint/2010/main" val="16242084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kern="0" dirty="0" smtClean="0">
                <a:solidFill>
                  <a:srgbClr val="FFFF99"/>
                </a:solidFill>
                <a:latin typeface="+mj-lt"/>
              </a:rPr>
              <a:t>Configuración del Servidor  DNS</a:t>
            </a:r>
            <a:endParaRPr lang="en-US" kern="0" dirty="0">
              <a:solidFill>
                <a:srgbClr val="FFFF99"/>
              </a:solidFill>
              <a:latin typeface="+mj-lt"/>
            </a:endParaRPr>
          </a:p>
        </p:txBody>
      </p:sp>
      <p:pic>
        <p:nvPicPr>
          <p:cNvPr id="3" name="Imagen 2"/>
          <p:cNvPicPr>
            <a:picLocks noChangeAspect="1"/>
          </p:cNvPicPr>
          <p:nvPr/>
        </p:nvPicPr>
        <p:blipFill>
          <a:blip r:embed="rId2"/>
          <a:stretch>
            <a:fillRect/>
          </a:stretch>
        </p:blipFill>
        <p:spPr>
          <a:xfrm>
            <a:off x="611560" y="935506"/>
            <a:ext cx="8005306" cy="5301806"/>
          </a:xfrm>
          <a:prstGeom prst="rect">
            <a:avLst/>
          </a:prstGeom>
        </p:spPr>
      </p:pic>
    </p:spTree>
    <p:extLst>
      <p:ext uri="{BB962C8B-B14F-4D97-AF65-F5344CB8AC3E}">
        <p14:creationId xmlns:p14="http://schemas.microsoft.com/office/powerpoint/2010/main" val="62361858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kern="0" dirty="0" smtClean="0">
                <a:solidFill>
                  <a:srgbClr val="FFFF99"/>
                </a:solidFill>
                <a:latin typeface="+mj-lt"/>
              </a:rPr>
              <a:t>Configuración del Servidor  DNS</a:t>
            </a:r>
            <a:endParaRPr lang="en-US" kern="0" dirty="0">
              <a:solidFill>
                <a:srgbClr val="FFFF99"/>
              </a:solidFill>
              <a:latin typeface="+mj-lt"/>
            </a:endParaRPr>
          </a:p>
        </p:txBody>
      </p:sp>
      <p:pic>
        <p:nvPicPr>
          <p:cNvPr id="2" name="Imagen 1"/>
          <p:cNvPicPr>
            <a:picLocks noChangeAspect="1"/>
          </p:cNvPicPr>
          <p:nvPr/>
        </p:nvPicPr>
        <p:blipFill>
          <a:blip r:embed="rId2"/>
          <a:stretch>
            <a:fillRect/>
          </a:stretch>
        </p:blipFill>
        <p:spPr>
          <a:xfrm>
            <a:off x="539552" y="1052736"/>
            <a:ext cx="7920880" cy="5151626"/>
          </a:xfrm>
          <a:prstGeom prst="rect">
            <a:avLst/>
          </a:prstGeom>
        </p:spPr>
      </p:pic>
    </p:spTree>
    <p:extLst>
      <p:ext uri="{BB962C8B-B14F-4D97-AF65-F5344CB8AC3E}">
        <p14:creationId xmlns:p14="http://schemas.microsoft.com/office/powerpoint/2010/main" val="29090895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kern="0" dirty="0" smtClean="0">
                <a:solidFill>
                  <a:srgbClr val="FFFF99"/>
                </a:solidFill>
                <a:latin typeface="+mj-lt"/>
              </a:rPr>
              <a:t>Configuración del Servidor  DNS</a:t>
            </a:r>
            <a:endParaRPr lang="en-US" kern="0" dirty="0">
              <a:solidFill>
                <a:srgbClr val="FFFF99"/>
              </a:solidFill>
              <a:latin typeface="+mj-lt"/>
            </a:endParaRPr>
          </a:p>
        </p:txBody>
      </p:sp>
      <p:pic>
        <p:nvPicPr>
          <p:cNvPr id="2" name="Imagen 1"/>
          <p:cNvPicPr>
            <a:picLocks noChangeAspect="1"/>
          </p:cNvPicPr>
          <p:nvPr/>
        </p:nvPicPr>
        <p:blipFill>
          <a:blip r:embed="rId2"/>
          <a:stretch>
            <a:fillRect/>
          </a:stretch>
        </p:blipFill>
        <p:spPr>
          <a:xfrm>
            <a:off x="539552" y="1052736"/>
            <a:ext cx="7920880" cy="5112568"/>
          </a:xfrm>
          <a:prstGeom prst="rect">
            <a:avLst/>
          </a:prstGeom>
        </p:spPr>
      </p:pic>
    </p:spTree>
    <p:extLst>
      <p:ext uri="{BB962C8B-B14F-4D97-AF65-F5344CB8AC3E}">
        <p14:creationId xmlns:p14="http://schemas.microsoft.com/office/powerpoint/2010/main" val="36431283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kern="0" dirty="0" smtClean="0">
                <a:solidFill>
                  <a:srgbClr val="FFFF99"/>
                </a:solidFill>
                <a:latin typeface="+mj-lt"/>
              </a:rPr>
              <a:t>Configuración del Servidor  DNS</a:t>
            </a:r>
            <a:endParaRPr lang="en-US" kern="0" dirty="0">
              <a:solidFill>
                <a:srgbClr val="FFFF99"/>
              </a:solidFill>
              <a:latin typeface="+mj-lt"/>
            </a:endParaRPr>
          </a:p>
        </p:txBody>
      </p:sp>
      <p:pic>
        <p:nvPicPr>
          <p:cNvPr id="2" name="Imagen 1"/>
          <p:cNvPicPr>
            <a:picLocks noChangeAspect="1"/>
          </p:cNvPicPr>
          <p:nvPr/>
        </p:nvPicPr>
        <p:blipFill>
          <a:blip r:embed="rId2"/>
          <a:stretch>
            <a:fillRect/>
          </a:stretch>
        </p:blipFill>
        <p:spPr>
          <a:xfrm>
            <a:off x="539552" y="908049"/>
            <a:ext cx="7920880" cy="5287339"/>
          </a:xfrm>
          <a:prstGeom prst="rect">
            <a:avLst/>
          </a:prstGeom>
        </p:spPr>
      </p:pic>
    </p:spTree>
    <p:extLst>
      <p:ext uri="{BB962C8B-B14F-4D97-AF65-F5344CB8AC3E}">
        <p14:creationId xmlns:p14="http://schemas.microsoft.com/office/powerpoint/2010/main" val="10175815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457200" y="115888"/>
            <a:ext cx="8229600" cy="792162"/>
          </a:xfrm>
        </p:spPr>
        <p:txBody>
          <a:bodyPr/>
          <a:lstStyle/>
          <a:p>
            <a:pPr>
              <a:defRPr/>
            </a:pPr>
            <a:r>
              <a:rPr lang="es-PE" kern="0" dirty="0" smtClean="0">
                <a:solidFill>
                  <a:srgbClr val="FFFF99"/>
                </a:solidFill>
              </a:rPr>
              <a:t>Pruebas del servidor….</a:t>
            </a:r>
            <a:endParaRPr lang="en-US" kern="0" dirty="0">
              <a:solidFill>
                <a:srgbClr val="FFFF99"/>
              </a:solidFill>
              <a:latin typeface="+mj-lt"/>
            </a:endParaRPr>
          </a:p>
        </p:txBody>
      </p:sp>
      <p:sp>
        <p:nvSpPr>
          <p:cNvPr id="179203" name="179202 Forma"/>
          <p:cNvSpPr>
            <a:spLocks noGrp="1" noChangeArrowheads="1"/>
          </p:cNvSpPr>
          <p:nvPr>
            <p:ph type="body" idx="4294967295"/>
          </p:nvPr>
        </p:nvSpPr>
        <p:spPr>
          <a:xfrm>
            <a:off x="468383" y="1052736"/>
            <a:ext cx="8362950" cy="4032250"/>
          </a:xfrm>
        </p:spPr>
        <p:txBody>
          <a:bodyPr/>
          <a:lstStyle/>
          <a:p>
            <a:r>
              <a:rPr lang="es-MX" sz="2000" dirty="0"/>
              <a:t>Como resultado, veremos que el navegador predeterminado se abrirá e ingresará a la dirección </a:t>
            </a:r>
            <a:r>
              <a:rPr lang="es-MX" sz="2000" dirty="0">
                <a:solidFill>
                  <a:srgbClr val="FFFF00"/>
                </a:solidFill>
              </a:rPr>
              <a:t>http://www.sitio1.com</a:t>
            </a:r>
            <a:r>
              <a:rPr lang="es-MX" sz="2000" dirty="0"/>
              <a:t> mostrando nuestro sitio web:</a:t>
            </a:r>
            <a:endParaRPr lang="es-ES" sz="2000" dirty="0">
              <a:solidFill>
                <a:srgbClr val="FFFF00"/>
              </a:solidFill>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5096" y="2132856"/>
            <a:ext cx="7409524" cy="4004888"/>
          </a:xfrm>
          <a:prstGeom prst="rect">
            <a:avLst/>
          </a:prstGeom>
        </p:spPr>
      </p:pic>
    </p:spTree>
    <p:extLst>
      <p:ext uri="{BB962C8B-B14F-4D97-AF65-F5344CB8AC3E}">
        <p14:creationId xmlns:p14="http://schemas.microsoft.com/office/powerpoint/2010/main" val="7567082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457200" y="115888"/>
            <a:ext cx="8229600" cy="792162"/>
          </a:xfrm>
        </p:spPr>
        <p:txBody>
          <a:bodyPr/>
          <a:lstStyle/>
          <a:p>
            <a:pPr>
              <a:defRPr/>
            </a:pPr>
            <a:r>
              <a:rPr lang="es-PE" kern="0" dirty="0" smtClean="0">
                <a:solidFill>
                  <a:srgbClr val="FFFF99"/>
                </a:solidFill>
              </a:rPr>
              <a:t>Pruebas del servidor….</a:t>
            </a:r>
            <a:endParaRPr lang="en-US" kern="0" dirty="0">
              <a:solidFill>
                <a:srgbClr val="FFFF99"/>
              </a:solidFill>
              <a:latin typeface="+mj-lt"/>
            </a:endParaRPr>
          </a:p>
        </p:txBody>
      </p:sp>
      <p:sp>
        <p:nvSpPr>
          <p:cNvPr id="179203" name="179202 Forma"/>
          <p:cNvSpPr>
            <a:spLocks noGrp="1" noChangeArrowheads="1"/>
          </p:cNvSpPr>
          <p:nvPr>
            <p:ph type="body" idx="4294967295"/>
          </p:nvPr>
        </p:nvSpPr>
        <p:spPr>
          <a:xfrm>
            <a:off x="457200" y="923556"/>
            <a:ext cx="8362950" cy="4032250"/>
          </a:xfrm>
        </p:spPr>
        <p:txBody>
          <a:bodyPr/>
          <a:lstStyle/>
          <a:p>
            <a:r>
              <a:rPr lang="es-MX" sz="2000" dirty="0" smtClean="0"/>
              <a:t>Hacer lo </a:t>
            </a:r>
            <a:r>
              <a:rPr lang="es-MX" sz="2000" dirty="0"/>
              <a:t>mismo </a:t>
            </a:r>
            <a:r>
              <a:rPr lang="es-MX" sz="2000" dirty="0" smtClean="0"/>
              <a:t>con </a:t>
            </a:r>
            <a:r>
              <a:rPr lang="es-MX" sz="2000" dirty="0"/>
              <a:t>los restantes sitios web, comprobando que están funcionando. Si en algún sitio </a:t>
            </a:r>
            <a:r>
              <a:rPr lang="es-MX" sz="2000" dirty="0" smtClean="0"/>
              <a:t>se olvido </a:t>
            </a:r>
            <a:r>
              <a:rPr lang="es-MX" sz="2000" dirty="0"/>
              <a:t>ingresar el usuario para </a:t>
            </a:r>
            <a:r>
              <a:rPr lang="es-MX" sz="2000" dirty="0">
                <a:solidFill>
                  <a:srgbClr val="FFFF00"/>
                </a:solidFill>
              </a:rPr>
              <a:t>“</a:t>
            </a:r>
            <a:r>
              <a:rPr lang="es-MX" sz="2000" dirty="0" err="1">
                <a:solidFill>
                  <a:srgbClr val="FFFF00"/>
                </a:solidFill>
              </a:rPr>
              <a:t>Anonymous</a:t>
            </a:r>
            <a:r>
              <a:rPr lang="es-MX" sz="2000" dirty="0">
                <a:solidFill>
                  <a:srgbClr val="FFFF00"/>
                </a:solidFill>
              </a:rPr>
              <a:t> </a:t>
            </a:r>
            <a:r>
              <a:rPr lang="es-MX" sz="2000" dirty="0" err="1">
                <a:solidFill>
                  <a:srgbClr val="FFFF00"/>
                </a:solidFill>
              </a:rPr>
              <a:t>Authentication</a:t>
            </a:r>
            <a:r>
              <a:rPr lang="es-MX" sz="2000" dirty="0">
                <a:solidFill>
                  <a:srgbClr val="FFFF00"/>
                </a:solidFill>
              </a:rPr>
              <a:t>”</a:t>
            </a:r>
            <a:r>
              <a:rPr lang="es-MX" sz="2000" dirty="0"/>
              <a:t>, o </a:t>
            </a:r>
            <a:r>
              <a:rPr lang="es-MX" sz="2000" dirty="0" smtClean="0"/>
              <a:t>los </a:t>
            </a:r>
            <a:r>
              <a:rPr lang="es-MX" sz="2000" dirty="0"/>
              <a:t>permisos NTFS correctamente, el error que aparecería sería:</a:t>
            </a:r>
            <a:endParaRPr lang="es-ES" sz="2000" dirty="0">
              <a:solidFill>
                <a:srgbClr val="FFFF00"/>
              </a:solidFill>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580" y="2276872"/>
            <a:ext cx="7786220" cy="3990023"/>
          </a:xfrm>
          <a:prstGeom prst="rect">
            <a:avLst/>
          </a:prstGeom>
        </p:spPr>
      </p:pic>
    </p:spTree>
    <p:extLst>
      <p:ext uri="{BB962C8B-B14F-4D97-AF65-F5344CB8AC3E}">
        <p14:creationId xmlns:p14="http://schemas.microsoft.com/office/powerpoint/2010/main" val="2630872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idx="4294967295"/>
          </p:nvPr>
        </p:nvSpPr>
        <p:spPr/>
        <p:txBody>
          <a:bodyPr/>
          <a:lstStyle/>
          <a:p>
            <a:pPr>
              <a:defRPr/>
            </a:pPr>
            <a:r>
              <a:rPr lang="es-ES" kern="0" dirty="0" smtClean="0">
                <a:solidFill>
                  <a:srgbClr val="FFFF99"/>
                </a:solidFill>
                <a:latin typeface="+mj-lt"/>
              </a:rPr>
              <a:t>PRACTICA</a:t>
            </a:r>
            <a:endParaRPr lang="es-ES" kern="0" dirty="0">
              <a:solidFill>
                <a:srgbClr val="FFFF99"/>
              </a:solidFill>
              <a:latin typeface="+mj-lt"/>
            </a:endParaRPr>
          </a:p>
        </p:txBody>
      </p:sp>
      <p:grpSp>
        <p:nvGrpSpPr>
          <p:cNvPr id="232451" name="Group 3"/>
          <p:cNvGrpSpPr>
            <a:grpSpLocks/>
          </p:cNvGrpSpPr>
          <p:nvPr/>
        </p:nvGrpSpPr>
        <p:grpSpPr bwMode="auto">
          <a:xfrm>
            <a:off x="1258888" y="1525588"/>
            <a:ext cx="6916737" cy="4495800"/>
            <a:chOff x="679" y="912"/>
            <a:chExt cx="4357" cy="2832"/>
          </a:xfrm>
        </p:grpSpPr>
        <p:sp>
          <p:nvSpPr>
            <p:cNvPr id="130052" name="Freeform 4"/>
            <p:cNvSpPr>
              <a:spLocks noEditPoints="1"/>
            </p:cNvSpPr>
            <p:nvPr/>
          </p:nvSpPr>
          <p:spPr bwMode="gray">
            <a:xfrm rot="-1358056">
              <a:off x="679" y="1455"/>
              <a:ext cx="4317" cy="1766"/>
            </a:xfrm>
            <a:custGeom>
              <a:avLst/>
              <a:gdLst/>
              <a:ahLst/>
              <a:cxnLst>
                <a:cxn ang="0">
                  <a:pos x="1692" y="12"/>
                </a:cxn>
                <a:cxn ang="0">
                  <a:pos x="1234" y="74"/>
                </a:cxn>
                <a:cxn ang="0">
                  <a:pos x="828" y="182"/>
                </a:cxn>
                <a:cxn ang="0">
                  <a:pos x="486" y="330"/>
                </a:cxn>
                <a:cxn ang="0">
                  <a:pos x="226" y="510"/>
                </a:cxn>
                <a:cxn ang="0">
                  <a:pos x="58" y="718"/>
                </a:cxn>
                <a:cxn ang="0">
                  <a:pos x="0" y="944"/>
                </a:cxn>
                <a:cxn ang="0">
                  <a:pos x="58" y="1170"/>
                </a:cxn>
                <a:cxn ang="0">
                  <a:pos x="226" y="1378"/>
                </a:cxn>
                <a:cxn ang="0">
                  <a:pos x="486" y="1558"/>
                </a:cxn>
                <a:cxn ang="0">
                  <a:pos x="828" y="1706"/>
                </a:cxn>
                <a:cxn ang="0">
                  <a:pos x="1234" y="1814"/>
                </a:cxn>
                <a:cxn ang="0">
                  <a:pos x="1692" y="1876"/>
                </a:cxn>
                <a:cxn ang="0">
                  <a:pos x="2186" y="1884"/>
                </a:cxn>
                <a:cxn ang="0">
                  <a:pos x="2658" y="1840"/>
                </a:cxn>
                <a:cxn ang="0">
                  <a:pos x="3084" y="1746"/>
                </a:cxn>
                <a:cxn ang="0">
                  <a:pos x="3448" y="1612"/>
                </a:cxn>
                <a:cxn ang="0">
                  <a:pos x="3738" y="1442"/>
                </a:cxn>
                <a:cxn ang="0">
                  <a:pos x="3938" y="1242"/>
                </a:cxn>
                <a:cxn ang="0">
                  <a:pos x="4034" y="1022"/>
                </a:cxn>
                <a:cxn ang="0">
                  <a:pos x="4014" y="790"/>
                </a:cxn>
                <a:cxn ang="0">
                  <a:pos x="3882" y="576"/>
                </a:cxn>
                <a:cxn ang="0">
                  <a:pos x="3650" y="386"/>
                </a:cxn>
                <a:cxn ang="0">
                  <a:pos x="3334" y="228"/>
                </a:cxn>
                <a:cxn ang="0">
                  <a:pos x="2948" y="106"/>
                </a:cxn>
                <a:cxn ang="0">
                  <a:pos x="2506" y="28"/>
                </a:cxn>
                <a:cxn ang="0">
                  <a:pos x="2020" y="0"/>
                </a:cxn>
                <a:cxn ang="0">
                  <a:pos x="1606" y="1736"/>
                </a:cxn>
                <a:cxn ang="0">
                  <a:pos x="1164" y="1678"/>
                </a:cxn>
                <a:cxn ang="0">
                  <a:pos x="776" y="1576"/>
                </a:cxn>
                <a:cxn ang="0">
                  <a:pos x="458" y="1436"/>
                </a:cxn>
                <a:cxn ang="0">
                  <a:pos x="224" y="1266"/>
                </a:cxn>
                <a:cxn ang="0">
                  <a:pos x="88" y="1074"/>
                </a:cxn>
                <a:cxn ang="0">
                  <a:pos x="68" y="864"/>
                </a:cxn>
                <a:cxn ang="0">
                  <a:pos x="166" y="664"/>
                </a:cxn>
                <a:cxn ang="0">
                  <a:pos x="370" y="486"/>
                </a:cxn>
                <a:cxn ang="0">
                  <a:pos x="662" y="336"/>
                </a:cxn>
                <a:cxn ang="0">
                  <a:pos x="1028" y="222"/>
                </a:cxn>
                <a:cxn ang="0">
                  <a:pos x="1454" y="148"/>
                </a:cxn>
                <a:cxn ang="0">
                  <a:pos x="1922" y="120"/>
                </a:cxn>
                <a:cxn ang="0">
                  <a:pos x="2392" y="148"/>
                </a:cxn>
                <a:cxn ang="0">
                  <a:pos x="2818" y="222"/>
                </a:cxn>
                <a:cxn ang="0">
                  <a:pos x="3184" y="336"/>
                </a:cxn>
                <a:cxn ang="0">
                  <a:pos x="3476" y="486"/>
                </a:cxn>
                <a:cxn ang="0">
                  <a:pos x="3680" y="664"/>
                </a:cxn>
                <a:cxn ang="0">
                  <a:pos x="3778" y="864"/>
                </a:cxn>
                <a:cxn ang="0">
                  <a:pos x="3758" y="1074"/>
                </a:cxn>
                <a:cxn ang="0">
                  <a:pos x="3622" y="1266"/>
                </a:cxn>
                <a:cxn ang="0">
                  <a:pos x="3388" y="1436"/>
                </a:cxn>
                <a:cxn ang="0">
                  <a:pos x="3070" y="1576"/>
                </a:cxn>
                <a:cxn ang="0">
                  <a:pos x="2682" y="1678"/>
                </a:cxn>
                <a:cxn ang="0">
                  <a:pos x="2240" y="1736"/>
                </a:cxn>
              </a:cxnLst>
              <a:rect l="0" t="0" r="r" b="b"/>
              <a:pathLst>
                <a:path w="4040" h="1888">
                  <a:moveTo>
                    <a:pt x="2020" y="0"/>
                  </a:moveTo>
                  <a:lnTo>
                    <a:pt x="1854" y="4"/>
                  </a:lnTo>
                  <a:lnTo>
                    <a:pt x="1692" y="12"/>
                  </a:lnTo>
                  <a:lnTo>
                    <a:pt x="1534" y="28"/>
                  </a:lnTo>
                  <a:lnTo>
                    <a:pt x="1382" y="48"/>
                  </a:lnTo>
                  <a:lnTo>
                    <a:pt x="1234" y="74"/>
                  </a:lnTo>
                  <a:lnTo>
                    <a:pt x="1092" y="106"/>
                  </a:lnTo>
                  <a:lnTo>
                    <a:pt x="956" y="142"/>
                  </a:lnTo>
                  <a:lnTo>
                    <a:pt x="828" y="182"/>
                  </a:lnTo>
                  <a:lnTo>
                    <a:pt x="706" y="228"/>
                  </a:lnTo>
                  <a:lnTo>
                    <a:pt x="592" y="276"/>
                  </a:lnTo>
                  <a:lnTo>
                    <a:pt x="486" y="330"/>
                  </a:lnTo>
                  <a:lnTo>
                    <a:pt x="390" y="386"/>
                  </a:lnTo>
                  <a:lnTo>
                    <a:pt x="302" y="446"/>
                  </a:lnTo>
                  <a:lnTo>
                    <a:pt x="226" y="510"/>
                  </a:lnTo>
                  <a:lnTo>
                    <a:pt x="158" y="576"/>
                  </a:lnTo>
                  <a:lnTo>
                    <a:pt x="102" y="646"/>
                  </a:lnTo>
                  <a:lnTo>
                    <a:pt x="58" y="718"/>
                  </a:lnTo>
                  <a:lnTo>
                    <a:pt x="26" y="790"/>
                  </a:lnTo>
                  <a:lnTo>
                    <a:pt x="6" y="866"/>
                  </a:lnTo>
                  <a:lnTo>
                    <a:pt x="0" y="944"/>
                  </a:lnTo>
                  <a:lnTo>
                    <a:pt x="6" y="1022"/>
                  </a:lnTo>
                  <a:lnTo>
                    <a:pt x="26" y="1098"/>
                  </a:lnTo>
                  <a:lnTo>
                    <a:pt x="58" y="1170"/>
                  </a:lnTo>
                  <a:lnTo>
                    <a:pt x="102" y="1242"/>
                  </a:lnTo>
                  <a:lnTo>
                    <a:pt x="158" y="1312"/>
                  </a:lnTo>
                  <a:lnTo>
                    <a:pt x="226" y="1378"/>
                  </a:lnTo>
                  <a:lnTo>
                    <a:pt x="302" y="1442"/>
                  </a:lnTo>
                  <a:lnTo>
                    <a:pt x="390" y="1502"/>
                  </a:lnTo>
                  <a:lnTo>
                    <a:pt x="486" y="1558"/>
                  </a:lnTo>
                  <a:lnTo>
                    <a:pt x="592" y="1612"/>
                  </a:lnTo>
                  <a:lnTo>
                    <a:pt x="706" y="1660"/>
                  </a:lnTo>
                  <a:lnTo>
                    <a:pt x="828" y="1706"/>
                  </a:lnTo>
                  <a:lnTo>
                    <a:pt x="956" y="1746"/>
                  </a:lnTo>
                  <a:lnTo>
                    <a:pt x="1092" y="1782"/>
                  </a:lnTo>
                  <a:lnTo>
                    <a:pt x="1234" y="1814"/>
                  </a:lnTo>
                  <a:lnTo>
                    <a:pt x="1382" y="1840"/>
                  </a:lnTo>
                  <a:lnTo>
                    <a:pt x="1534" y="1860"/>
                  </a:lnTo>
                  <a:lnTo>
                    <a:pt x="1692" y="1876"/>
                  </a:lnTo>
                  <a:lnTo>
                    <a:pt x="1854" y="1884"/>
                  </a:lnTo>
                  <a:lnTo>
                    <a:pt x="2020" y="1888"/>
                  </a:lnTo>
                  <a:lnTo>
                    <a:pt x="2186" y="1884"/>
                  </a:lnTo>
                  <a:lnTo>
                    <a:pt x="2348" y="1876"/>
                  </a:lnTo>
                  <a:lnTo>
                    <a:pt x="2506" y="1860"/>
                  </a:lnTo>
                  <a:lnTo>
                    <a:pt x="2658" y="1840"/>
                  </a:lnTo>
                  <a:lnTo>
                    <a:pt x="2806" y="1814"/>
                  </a:lnTo>
                  <a:lnTo>
                    <a:pt x="2948" y="1782"/>
                  </a:lnTo>
                  <a:lnTo>
                    <a:pt x="3084" y="1746"/>
                  </a:lnTo>
                  <a:lnTo>
                    <a:pt x="3212" y="1706"/>
                  </a:lnTo>
                  <a:lnTo>
                    <a:pt x="3334" y="1660"/>
                  </a:lnTo>
                  <a:lnTo>
                    <a:pt x="3448" y="1612"/>
                  </a:lnTo>
                  <a:lnTo>
                    <a:pt x="3554" y="1558"/>
                  </a:lnTo>
                  <a:lnTo>
                    <a:pt x="3650" y="1502"/>
                  </a:lnTo>
                  <a:lnTo>
                    <a:pt x="3738" y="1442"/>
                  </a:lnTo>
                  <a:lnTo>
                    <a:pt x="3814" y="1378"/>
                  </a:lnTo>
                  <a:lnTo>
                    <a:pt x="3882" y="1312"/>
                  </a:lnTo>
                  <a:lnTo>
                    <a:pt x="3938" y="1242"/>
                  </a:lnTo>
                  <a:lnTo>
                    <a:pt x="3982" y="1170"/>
                  </a:lnTo>
                  <a:lnTo>
                    <a:pt x="4014" y="1098"/>
                  </a:lnTo>
                  <a:lnTo>
                    <a:pt x="4034" y="1022"/>
                  </a:lnTo>
                  <a:lnTo>
                    <a:pt x="4040" y="944"/>
                  </a:lnTo>
                  <a:lnTo>
                    <a:pt x="4034" y="866"/>
                  </a:lnTo>
                  <a:lnTo>
                    <a:pt x="4014" y="790"/>
                  </a:lnTo>
                  <a:lnTo>
                    <a:pt x="3982" y="718"/>
                  </a:lnTo>
                  <a:lnTo>
                    <a:pt x="3938" y="646"/>
                  </a:lnTo>
                  <a:lnTo>
                    <a:pt x="3882" y="576"/>
                  </a:lnTo>
                  <a:lnTo>
                    <a:pt x="3814" y="510"/>
                  </a:lnTo>
                  <a:lnTo>
                    <a:pt x="3738" y="446"/>
                  </a:lnTo>
                  <a:lnTo>
                    <a:pt x="3650" y="386"/>
                  </a:lnTo>
                  <a:lnTo>
                    <a:pt x="3554" y="330"/>
                  </a:lnTo>
                  <a:lnTo>
                    <a:pt x="3448" y="276"/>
                  </a:lnTo>
                  <a:lnTo>
                    <a:pt x="3334" y="228"/>
                  </a:lnTo>
                  <a:lnTo>
                    <a:pt x="3212" y="182"/>
                  </a:lnTo>
                  <a:lnTo>
                    <a:pt x="3084" y="142"/>
                  </a:lnTo>
                  <a:lnTo>
                    <a:pt x="2948" y="106"/>
                  </a:lnTo>
                  <a:lnTo>
                    <a:pt x="2806" y="74"/>
                  </a:lnTo>
                  <a:lnTo>
                    <a:pt x="2658" y="48"/>
                  </a:lnTo>
                  <a:lnTo>
                    <a:pt x="2506" y="28"/>
                  </a:lnTo>
                  <a:lnTo>
                    <a:pt x="2348" y="12"/>
                  </a:lnTo>
                  <a:lnTo>
                    <a:pt x="2186" y="4"/>
                  </a:lnTo>
                  <a:lnTo>
                    <a:pt x="2020" y="0"/>
                  </a:lnTo>
                  <a:close/>
                  <a:moveTo>
                    <a:pt x="1922" y="1748"/>
                  </a:moveTo>
                  <a:lnTo>
                    <a:pt x="1762" y="1746"/>
                  </a:lnTo>
                  <a:lnTo>
                    <a:pt x="1606" y="1736"/>
                  </a:lnTo>
                  <a:lnTo>
                    <a:pt x="1454" y="1722"/>
                  </a:lnTo>
                  <a:lnTo>
                    <a:pt x="1306" y="1702"/>
                  </a:lnTo>
                  <a:lnTo>
                    <a:pt x="1164" y="1678"/>
                  </a:lnTo>
                  <a:lnTo>
                    <a:pt x="1028" y="1648"/>
                  </a:lnTo>
                  <a:lnTo>
                    <a:pt x="898" y="1614"/>
                  </a:lnTo>
                  <a:lnTo>
                    <a:pt x="776" y="1576"/>
                  </a:lnTo>
                  <a:lnTo>
                    <a:pt x="662" y="1532"/>
                  </a:lnTo>
                  <a:lnTo>
                    <a:pt x="554" y="1486"/>
                  </a:lnTo>
                  <a:lnTo>
                    <a:pt x="458" y="1436"/>
                  </a:lnTo>
                  <a:lnTo>
                    <a:pt x="370" y="1382"/>
                  </a:lnTo>
                  <a:lnTo>
                    <a:pt x="292" y="1326"/>
                  </a:lnTo>
                  <a:lnTo>
                    <a:pt x="224" y="1266"/>
                  </a:lnTo>
                  <a:lnTo>
                    <a:pt x="166" y="1204"/>
                  </a:lnTo>
                  <a:lnTo>
                    <a:pt x="122" y="1140"/>
                  </a:lnTo>
                  <a:lnTo>
                    <a:pt x="88" y="1074"/>
                  </a:lnTo>
                  <a:lnTo>
                    <a:pt x="68" y="1004"/>
                  </a:lnTo>
                  <a:lnTo>
                    <a:pt x="62" y="934"/>
                  </a:lnTo>
                  <a:lnTo>
                    <a:pt x="68" y="864"/>
                  </a:lnTo>
                  <a:lnTo>
                    <a:pt x="88" y="796"/>
                  </a:lnTo>
                  <a:lnTo>
                    <a:pt x="122" y="730"/>
                  </a:lnTo>
                  <a:lnTo>
                    <a:pt x="166" y="664"/>
                  </a:lnTo>
                  <a:lnTo>
                    <a:pt x="224" y="602"/>
                  </a:lnTo>
                  <a:lnTo>
                    <a:pt x="292" y="544"/>
                  </a:lnTo>
                  <a:lnTo>
                    <a:pt x="370" y="486"/>
                  </a:lnTo>
                  <a:lnTo>
                    <a:pt x="458" y="434"/>
                  </a:lnTo>
                  <a:lnTo>
                    <a:pt x="554" y="382"/>
                  </a:lnTo>
                  <a:lnTo>
                    <a:pt x="662" y="336"/>
                  </a:lnTo>
                  <a:lnTo>
                    <a:pt x="776" y="294"/>
                  </a:lnTo>
                  <a:lnTo>
                    <a:pt x="898" y="256"/>
                  </a:lnTo>
                  <a:lnTo>
                    <a:pt x="1028" y="222"/>
                  </a:lnTo>
                  <a:lnTo>
                    <a:pt x="1164" y="192"/>
                  </a:lnTo>
                  <a:lnTo>
                    <a:pt x="1306" y="166"/>
                  </a:lnTo>
                  <a:lnTo>
                    <a:pt x="1454" y="148"/>
                  </a:lnTo>
                  <a:lnTo>
                    <a:pt x="1606" y="132"/>
                  </a:lnTo>
                  <a:lnTo>
                    <a:pt x="1762" y="124"/>
                  </a:lnTo>
                  <a:lnTo>
                    <a:pt x="1922" y="120"/>
                  </a:lnTo>
                  <a:lnTo>
                    <a:pt x="2084" y="124"/>
                  </a:lnTo>
                  <a:lnTo>
                    <a:pt x="2240" y="132"/>
                  </a:lnTo>
                  <a:lnTo>
                    <a:pt x="2392" y="148"/>
                  </a:lnTo>
                  <a:lnTo>
                    <a:pt x="2540" y="166"/>
                  </a:lnTo>
                  <a:lnTo>
                    <a:pt x="2682" y="192"/>
                  </a:lnTo>
                  <a:lnTo>
                    <a:pt x="2818" y="222"/>
                  </a:lnTo>
                  <a:lnTo>
                    <a:pt x="2948" y="256"/>
                  </a:lnTo>
                  <a:lnTo>
                    <a:pt x="3070" y="294"/>
                  </a:lnTo>
                  <a:lnTo>
                    <a:pt x="3184" y="336"/>
                  </a:lnTo>
                  <a:lnTo>
                    <a:pt x="3292" y="382"/>
                  </a:lnTo>
                  <a:lnTo>
                    <a:pt x="3388" y="434"/>
                  </a:lnTo>
                  <a:lnTo>
                    <a:pt x="3476" y="486"/>
                  </a:lnTo>
                  <a:lnTo>
                    <a:pt x="3554" y="544"/>
                  </a:lnTo>
                  <a:lnTo>
                    <a:pt x="3622" y="602"/>
                  </a:lnTo>
                  <a:lnTo>
                    <a:pt x="3680" y="664"/>
                  </a:lnTo>
                  <a:lnTo>
                    <a:pt x="3724" y="730"/>
                  </a:lnTo>
                  <a:lnTo>
                    <a:pt x="3758" y="796"/>
                  </a:lnTo>
                  <a:lnTo>
                    <a:pt x="3778" y="864"/>
                  </a:lnTo>
                  <a:lnTo>
                    <a:pt x="3784" y="934"/>
                  </a:lnTo>
                  <a:lnTo>
                    <a:pt x="3778" y="1004"/>
                  </a:lnTo>
                  <a:lnTo>
                    <a:pt x="3758" y="1074"/>
                  </a:lnTo>
                  <a:lnTo>
                    <a:pt x="3724" y="1140"/>
                  </a:lnTo>
                  <a:lnTo>
                    <a:pt x="3680" y="1204"/>
                  </a:lnTo>
                  <a:lnTo>
                    <a:pt x="3622" y="1266"/>
                  </a:lnTo>
                  <a:lnTo>
                    <a:pt x="3554" y="1326"/>
                  </a:lnTo>
                  <a:lnTo>
                    <a:pt x="3476" y="1382"/>
                  </a:lnTo>
                  <a:lnTo>
                    <a:pt x="3388" y="1436"/>
                  </a:lnTo>
                  <a:lnTo>
                    <a:pt x="3292" y="1486"/>
                  </a:lnTo>
                  <a:lnTo>
                    <a:pt x="3184" y="1532"/>
                  </a:lnTo>
                  <a:lnTo>
                    <a:pt x="3070" y="1576"/>
                  </a:lnTo>
                  <a:lnTo>
                    <a:pt x="2948" y="1614"/>
                  </a:lnTo>
                  <a:lnTo>
                    <a:pt x="2818" y="1648"/>
                  </a:lnTo>
                  <a:lnTo>
                    <a:pt x="2682" y="1678"/>
                  </a:lnTo>
                  <a:lnTo>
                    <a:pt x="2540" y="1702"/>
                  </a:lnTo>
                  <a:lnTo>
                    <a:pt x="2392" y="1722"/>
                  </a:lnTo>
                  <a:lnTo>
                    <a:pt x="2240" y="1736"/>
                  </a:lnTo>
                  <a:lnTo>
                    <a:pt x="2084" y="1746"/>
                  </a:lnTo>
                  <a:lnTo>
                    <a:pt x="1922" y="1748"/>
                  </a:lnTo>
                  <a:close/>
                </a:path>
              </a:pathLst>
            </a:custGeom>
            <a:gradFill rotWithShape="1">
              <a:gsLst>
                <a:gs pos="0">
                  <a:schemeClr val="accent2">
                    <a:gamma/>
                    <a:tint val="9412"/>
                    <a:invGamma/>
                  </a:schemeClr>
                </a:gs>
                <a:gs pos="100000">
                  <a:schemeClr val="accent2"/>
                </a:gs>
              </a:gsLst>
              <a:lin ang="0" scaled="1"/>
            </a:gradFill>
            <a:ln w="0">
              <a:noFill/>
              <a:round/>
              <a:headEnd/>
              <a:tailEnd/>
            </a:ln>
          </p:spPr>
          <p:txBody>
            <a:bodyPr/>
            <a:lstStyle/>
            <a:p>
              <a:pPr>
                <a:defRPr/>
              </a:pPr>
              <a:endParaRPr lang="es-ES"/>
            </a:p>
          </p:txBody>
        </p:sp>
        <p:sp>
          <p:nvSpPr>
            <p:cNvPr id="130053" name="Oval 5"/>
            <p:cNvSpPr>
              <a:spLocks noChangeArrowheads="1"/>
            </p:cNvSpPr>
            <p:nvPr/>
          </p:nvSpPr>
          <p:spPr bwMode="gray">
            <a:xfrm>
              <a:off x="2400" y="912"/>
              <a:ext cx="809" cy="803"/>
            </a:xfrm>
            <a:prstGeom prst="ellipse">
              <a:avLst/>
            </a:prstGeom>
            <a:gradFill rotWithShape="1">
              <a:gsLst>
                <a:gs pos="0">
                  <a:schemeClr val="hlink">
                    <a:gamma/>
                    <a:tint val="24314"/>
                    <a:invGamma/>
                  </a:schemeClr>
                </a:gs>
                <a:gs pos="100000">
                  <a:schemeClr val="hlink"/>
                </a:gs>
              </a:gsLst>
              <a:path path="shape">
                <a:fillToRect l="50000" t="50000" r="50000" b="50000"/>
              </a:path>
            </a:gradFill>
            <a:ln w="9525">
              <a:noFill/>
              <a:round/>
              <a:headEnd/>
              <a:tailEnd/>
            </a:ln>
            <a:effectLst>
              <a:prstShdw prst="shdw12" dist="76200" dir="10800000">
                <a:srgbClr val="001D3A">
                  <a:alpha val="50000"/>
                </a:srgbClr>
              </a:prstShdw>
            </a:effectLst>
          </p:spPr>
          <p:txBody>
            <a:bodyPr wrap="none" anchor="ctr"/>
            <a:lstStyle/>
            <a:p>
              <a:pPr>
                <a:defRPr/>
              </a:pPr>
              <a:endParaRPr lang="es-ES"/>
            </a:p>
          </p:txBody>
        </p:sp>
        <p:sp>
          <p:nvSpPr>
            <p:cNvPr id="130054" name="Oval 6"/>
            <p:cNvSpPr>
              <a:spLocks noChangeArrowheads="1"/>
            </p:cNvSpPr>
            <p:nvPr/>
          </p:nvSpPr>
          <p:spPr bwMode="gray">
            <a:xfrm>
              <a:off x="816" y="1872"/>
              <a:ext cx="809" cy="803"/>
            </a:xfrm>
            <a:prstGeom prst="ellipse">
              <a:avLst/>
            </a:prstGeom>
            <a:gradFill rotWithShape="1">
              <a:gsLst>
                <a:gs pos="0">
                  <a:schemeClr val="accent1">
                    <a:gamma/>
                    <a:tint val="36471"/>
                    <a:invGamma/>
                  </a:schemeClr>
                </a:gs>
                <a:gs pos="100000">
                  <a:schemeClr val="accent1"/>
                </a:gs>
              </a:gsLst>
              <a:path path="shape">
                <a:fillToRect l="50000" t="50000" r="50000" b="50000"/>
              </a:path>
            </a:gradFill>
            <a:ln w="9525">
              <a:noFill/>
              <a:round/>
              <a:headEnd/>
              <a:tailEnd/>
            </a:ln>
            <a:effectLst>
              <a:prstShdw prst="shdw12" dist="76200" dir="10800000">
                <a:srgbClr val="001D3A">
                  <a:alpha val="50000"/>
                </a:srgbClr>
              </a:prstShdw>
            </a:effectLst>
          </p:spPr>
          <p:txBody>
            <a:bodyPr wrap="none" anchor="ctr"/>
            <a:lstStyle/>
            <a:p>
              <a:pPr>
                <a:defRPr/>
              </a:pPr>
              <a:endParaRPr lang="es-ES"/>
            </a:p>
          </p:txBody>
        </p:sp>
        <p:sp>
          <p:nvSpPr>
            <p:cNvPr id="130055" name="Oval 7"/>
            <p:cNvSpPr>
              <a:spLocks noChangeArrowheads="1"/>
            </p:cNvSpPr>
            <p:nvPr/>
          </p:nvSpPr>
          <p:spPr bwMode="gray">
            <a:xfrm>
              <a:off x="1372" y="2941"/>
              <a:ext cx="808" cy="803"/>
            </a:xfrm>
            <a:prstGeom prst="ellipse">
              <a:avLst/>
            </a:prstGeom>
            <a:gradFill rotWithShape="1">
              <a:gsLst>
                <a:gs pos="0">
                  <a:schemeClr val="accent2">
                    <a:gamma/>
                    <a:tint val="24314"/>
                    <a:invGamma/>
                  </a:schemeClr>
                </a:gs>
                <a:gs pos="100000">
                  <a:schemeClr val="accent2"/>
                </a:gs>
              </a:gsLst>
              <a:path path="shape">
                <a:fillToRect l="50000" t="50000" r="50000" b="50000"/>
              </a:path>
            </a:gradFill>
            <a:ln w="9525">
              <a:noFill/>
              <a:round/>
              <a:headEnd/>
              <a:tailEnd/>
            </a:ln>
            <a:effectLst>
              <a:prstShdw prst="shdw12" dist="76200" dir="10800000">
                <a:srgbClr val="001D3A">
                  <a:alpha val="50000"/>
                </a:srgbClr>
              </a:prstShdw>
            </a:effectLst>
          </p:spPr>
          <p:txBody>
            <a:bodyPr wrap="none" anchor="ctr"/>
            <a:lstStyle/>
            <a:p>
              <a:pPr>
                <a:defRPr/>
              </a:pPr>
              <a:endParaRPr lang="es-ES"/>
            </a:p>
          </p:txBody>
        </p:sp>
        <p:sp>
          <p:nvSpPr>
            <p:cNvPr id="130056" name="Oval 8"/>
            <p:cNvSpPr>
              <a:spLocks noChangeArrowheads="1"/>
            </p:cNvSpPr>
            <p:nvPr/>
          </p:nvSpPr>
          <p:spPr bwMode="gray">
            <a:xfrm>
              <a:off x="3120" y="2544"/>
              <a:ext cx="809" cy="803"/>
            </a:xfrm>
            <a:prstGeom prst="ellipse">
              <a:avLst/>
            </a:prstGeom>
            <a:gradFill rotWithShape="1">
              <a:gsLst>
                <a:gs pos="0">
                  <a:schemeClr val="tx2"/>
                </a:gs>
                <a:gs pos="100000">
                  <a:schemeClr val="tx2">
                    <a:gamma/>
                    <a:shade val="66667"/>
                    <a:invGamma/>
                  </a:schemeClr>
                </a:gs>
              </a:gsLst>
              <a:path path="shape">
                <a:fillToRect l="50000" t="50000" r="50000" b="50000"/>
              </a:path>
            </a:gradFill>
            <a:ln w="9525">
              <a:noFill/>
              <a:round/>
              <a:headEnd/>
              <a:tailEnd/>
            </a:ln>
            <a:effectLst>
              <a:prstShdw prst="shdw12" dist="76200" dir="10800000">
                <a:srgbClr val="001D3A">
                  <a:alpha val="50000"/>
                </a:srgbClr>
              </a:prstShdw>
            </a:effectLst>
          </p:spPr>
          <p:txBody>
            <a:bodyPr wrap="none" anchor="ctr"/>
            <a:lstStyle/>
            <a:p>
              <a:pPr>
                <a:defRPr/>
              </a:pPr>
              <a:endParaRPr lang="es-ES"/>
            </a:p>
          </p:txBody>
        </p:sp>
        <p:sp>
          <p:nvSpPr>
            <p:cNvPr id="130057" name="Oval 9"/>
            <p:cNvSpPr>
              <a:spLocks noChangeArrowheads="1"/>
            </p:cNvSpPr>
            <p:nvPr/>
          </p:nvSpPr>
          <p:spPr bwMode="gray">
            <a:xfrm>
              <a:off x="4272" y="1056"/>
              <a:ext cx="764" cy="803"/>
            </a:xfrm>
            <a:prstGeom prst="ellipse">
              <a:avLst/>
            </a:prstGeom>
            <a:gradFill rotWithShape="1">
              <a:gsLst>
                <a:gs pos="0">
                  <a:schemeClr val="folHlink">
                    <a:gamma/>
                    <a:tint val="24314"/>
                    <a:invGamma/>
                  </a:schemeClr>
                </a:gs>
                <a:gs pos="100000">
                  <a:schemeClr val="folHlink"/>
                </a:gs>
              </a:gsLst>
              <a:path path="shape">
                <a:fillToRect l="50000" t="50000" r="50000" b="50000"/>
              </a:path>
            </a:gradFill>
            <a:ln w="9525">
              <a:noFill/>
              <a:round/>
              <a:headEnd/>
              <a:tailEnd/>
            </a:ln>
            <a:effectLst>
              <a:prstShdw prst="shdw12" dist="76200" dir="10800000">
                <a:srgbClr val="001D3A">
                  <a:alpha val="50000"/>
                </a:srgbClr>
              </a:prstShdw>
            </a:effectLst>
          </p:spPr>
          <p:txBody>
            <a:bodyPr wrap="none" anchor="ctr"/>
            <a:lstStyle/>
            <a:p>
              <a:pPr>
                <a:defRPr/>
              </a:pPr>
              <a:endParaRPr lang="es-ES"/>
            </a:p>
          </p:txBody>
        </p:sp>
      </p:grpSp>
      <p:sp>
        <p:nvSpPr>
          <p:cNvPr id="130058" name="Text Box 10"/>
          <p:cNvSpPr txBox="1">
            <a:spLocks noChangeArrowheads="1"/>
          </p:cNvSpPr>
          <p:nvPr/>
        </p:nvSpPr>
        <p:spPr bwMode="auto">
          <a:xfrm>
            <a:off x="4886812" y="3221579"/>
            <a:ext cx="3815673" cy="769441"/>
          </a:xfrm>
          <a:prstGeom prst="rect">
            <a:avLst/>
          </a:prstGeom>
          <a:noFill/>
          <a:ln w="9525">
            <a:noFill/>
            <a:miter lim="800000"/>
            <a:headEnd/>
            <a:tailEnd/>
          </a:ln>
          <a:effectLst>
            <a:outerShdw dist="35921" dir="2700000" algn="ctr" rotWithShape="0">
              <a:srgbClr val="000000"/>
            </a:outerShdw>
          </a:effec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s-PE" altLang="es-ES" sz="4400" b="1" dirty="0">
                <a:solidFill>
                  <a:srgbClr val="FFFF00"/>
                </a:solidFill>
              </a:rPr>
              <a:t>IIS </a:t>
            </a:r>
            <a:r>
              <a:rPr lang="es-PE" altLang="es-ES" sz="4400" b="1" dirty="0" smtClean="0">
                <a:solidFill>
                  <a:srgbClr val="FFFF00"/>
                </a:solidFill>
              </a:rPr>
              <a:t>7.0-DNS</a:t>
            </a:r>
            <a:endParaRPr lang="es-ES" altLang="es-ES" sz="4400" b="1" dirty="0">
              <a:solidFill>
                <a:srgbClr val="FFFF00"/>
              </a:solidFill>
            </a:endParaRPr>
          </a:p>
        </p:txBody>
      </p:sp>
      <p:pic>
        <p:nvPicPr>
          <p:cNvPr id="3" name="Imagen 2"/>
          <p:cNvPicPr>
            <a:picLocks noChangeAspect="1"/>
          </p:cNvPicPr>
          <p:nvPr/>
        </p:nvPicPr>
        <p:blipFill>
          <a:blip r:embed="rId2"/>
          <a:stretch>
            <a:fillRect/>
          </a:stretch>
        </p:blipFill>
        <p:spPr>
          <a:xfrm>
            <a:off x="357055" y="1024282"/>
            <a:ext cx="4529757" cy="5573070"/>
          </a:xfrm>
          <a:prstGeom prst="rect">
            <a:avLst/>
          </a:prstGeom>
        </p:spPr>
      </p:pic>
    </p:spTree>
    <p:extLst>
      <p:ext uri="{BB962C8B-B14F-4D97-AF65-F5344CB8AC3E}">
        <p14:creationId xmlns:p14="http://schemas.microsoft.com/office/powerpoint/2010/main" val="26988013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2451"/>
                                        </p:tgtEl>
                                        <p:attrNameLst>
                                          <p:attrName>style.visibility</p:attrName>
                                        </p:attrNameLst>
                                      </p:cBhvr>
                                      <p:to>
                                        <p:strVal val="visible"/>
                                      </p:to>
                                    </p:set>
                                    <p:anim calcmode="lin" valueType="num">
                                      <p:cBhvr additive="base">
                                        <p:cTn id="7" dur="500" fill="hold"/>
                                        <p:tgtEl>
                                          <p:spTgt spid="232451"/>
                                        </p:tgtEl>
                                        <p:attrNameLst>
                                          <p:attrName>ppt_x</p:attrName>
                                        </p:attrNameLst>
                                      </p:cBhvr>
                                      <p:tavLst>
                                        <p:tav tm="0">
                                          <p:val>
                                            <p:strVal val="#ppt_x"/>
                                          </p:val>
                                        </p:tav>
                                        <p:tav tm="100000">
                                          <p:val>
                                            <p:strVal val="#ppt_x"/>
                                          </p:val>
                                        </p:tav>
                                      </p:tavLst>
                                    </p:anim>
                                    <p:anim calcmode="lin" valueType="num">
                                      <p:cBhvr additive="base">
                                        <p:cTn id="8" dur="500" fill="hold"/>
                                        <p:tgtEl>
                                          <p:spTgt spid="23245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6" presetClass="entr" presetSubtype="0" fill="hold" grpId="0" nodeType="clickEffect">
                                  <p:stCondLst>
                                    <p:cond delay="0"/>
                                  </p:stCondLst>
                                  <p:childTnLst>
                                    <p:set>
                                      <p:cBhvr>
                                        <p:cTn id="12" dur="1" fill="hold">
                                          <p:stCondLst>
                                            <p:cond delay="0"/>
                                          </p:stCondLst>
                                        </p:cTn>
                                        <p:tgtEl>
                                          <p:spTgt spid="130050"/>
                                        </p:tgtEl>
                                        <p:attrNameLst>
                                          <p:attrName>style.visibility</p:attrName>
                                        </p:attrNameLst>
                                      </p:cBhvr>
                                      <p:to>
                                        <p:strVal val="visible"/>
                                      </p:to>
                                    </p:set>
                                    <p:animEffect transition="in" filter="wipe(down)">
                                      <p:cBhvr>
                                        <p:cTn id="13" dur="580">
                                          <p:stCondLst>
                                            <p:cond delay="0"/>
                                          </p:stCondLst>
                                        </p:cTn>
                                        <p:tgtEl>
                                          <p:spTgt spid="130050"/>
                                        </p:tgtEl>
                                      </p:cBhvr>
                                    </p:animEffect>
                                    <p:anim calcmode="lin" valueType="num">
                                      <p:cBhvr>
                                        <p:cTn id="14" dur="1822" tmFilter="0,0; 0.14,0.36; 0.43,0.73; 0.71,0.91; 1.0,1.0">
                                          <p:stCondLst>
                                            <p:cond delay="0"/>
                                          </p:stCondLst>
                                        </p:cTn>
                                        <p:tgtEl>
                                          <p:spTgt spid="130050"/>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130050"/>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130050"/>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130050"/>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130050"/>
                                        </p:tgtEl>
                                        <p:attrNameLst>
                                          <p:attrName>ppt_y</p:attrName>
                                        </p:attrNameLst>
                                      </p:cBhvr>
                                      <p:tavLst>
                                        <p:tav tm="0" fmla="#ppt_y-sin(pi*$)/81">
                                          <p:val>
                                            <p:fltVal val="0"/>
                                          </p:val>
                                        </p:tav>
                                        <p:tav tm="100000">
                                          <p:val>
                                            <p:fltVal val="1"/>
                                          </p:val>
                                        </p:tav>
                                      </p:tavLst>
                                    </p:anim>
                                    <p:animScale>
                                      <p:cBhvr>
                                        <p:cTn id="19" dur="26">
                                          <p:stCondLst>
                                            <p:cond delay="650"/>
                                          </p:stCondLst>
                                        </p:cTn>
                                        <p:tgtEl>
                                          <p:spTgt spid="130050"/>
                                        </p:tgtEl>
                                      </p:cBhvr>
                                      <p:to x="100000" y="60000"/>
                                    </p:animScale>
                                    <p:animScale>
                                      <p:cBhvr>
                                        <p:cTn id="20" dur="166" decel="50000">
                                          <p:stCondLst>
                                            <p:cond delay="676"/>
                                          </p:stCondLst>
                                        </p:cTn>
                                        <p:tgtEl>
                                          <p:spTgt spid="130050"/>
                                        </p:tgtEl>
                                      </p:cBhvr>
                                      <p:to x="100000" y="100000"/>
                                    </p:animScale>
                                    <p:animScale>
                                      <p:cBhvr>
                                        <p:cTn id="21" dur="26">
                                          <p:stCondLst>
                                            <p:cond delay="1312"/>
                                          </p:stCondLst>
                                        </p:cTn>
                                        <p:tgtEl>
                                          <p:spTgt spid="130050"/>
                                        </p:tgtEl>
                                      </p:cBhvr>
                                      <p:to x="100000" y="80000"/>
                                    </p:animScale>
                                    <p:animScale>
                                      <p:cBhvr>
                                        <p:cTn id="22" dur="166" decel="50000">
                                          <p:stCondLst>
                                            <p:cond delay="1338"/>
                                          </p:stCondLst>
                                        </p:cTn>
                                        <p:tgtEl>
                                          <p:spTgt spid="130050"/>
                                        </p:tgtEl>
                                      </p:cBhvr>
                                      <p:to x="100000" y="100000"/>
                                    </p:animScale>
                                    <p:animScale>
                                      <p:cBhvr>
                                        <p:cTn id="23" dur="26">
                                          <p:stCondLst>
                                            <p:cond delay="1642"/>
                                          </p:stCondLst>
                                        </p:cTn>
                                        <p:tgtEl>
                                          <p:spTgt spid="130050"/>
                                        </p:tgtEl>
                                      </p:cBhvr>
                                      <p:to x="100000" y="90000"/>
                                    </p:animScale>
                                    <p:animScale>
                                      <p:cBhvr>
                                        <p:cTn id="24" dur="166" decel="50000">
                                          <p:stCondLst>
                                            <p:cond delay="1668"/>
                                          </p:stCondLst>
                                        </p:cTn>
                                        <p:tgtEl>
                                          <p:spTgt spid="130050"/>
                                        </p:tgtEl>
                                      </p:cBhvr>
                                      <p:to x="100000" y="100000"/>
                                    </p:animScale>
                                    <p:animScale>
                                      <p:cBhvr>
                                        <p:cTn id="25" dur="26">
                                          <p:stCondLst>
                                            <p:cond delay="1808"/>
                                          </p:stCondLst>
                                        </p:cTn>
                                        <p:tgtEl>
                                          <p:spTgt spid="130050"/>
                                        </p:tgtEl>
                                      </p:cBhvr>
                                      <p:to x="100000" y="95000"/>
                                    </p:animScale>
                                    <p:animScale>
                                      <p:cBhvr>
                                        <p:cTn id="26" dur="166" decel="50000">
                                          <p:stCondLst>
                                            <p:cond delay="1834"/>
                                          </p:stCondLst>
                                        </p:cTn>
                                        <p:tgtEl>
                                          <p:spTgt spid="130050"/>
                                        </p:tgtEl>
                                      </p:cBhvr>
                                      <p:to x="100000" y="100000"/>
                                    </p:animScale>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heel(1)">
                                      <p:cBhvr>
                                        <p:cTn id="31"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457200" y="115888"/>
            <a:ext cx="8229600" cy="792162"/>
          </a:xfrm>
        </p:spPr>
        <p:txBody>
          <a:bodyPr/>
          <a:lstStyle/>
          <a:p>
            <a:pPr>
              <a:defRPr/>
            </a:pPr>
            <a:r>
              <a:rPr lang="es-ES" kern="0" dirty="0" smtClean="0">
                <a:solidFill>
                  <a:srgbClr val="FFFF99"/>
                </a:solidFill>
                <a:latin typeface="+mj-lt"/>
              </a:rPr>
              <a:t>Escenario de trabajo</a:t>
            </a:r>
            <a:endParaRPr lang="en-US" kern="0" dirty="0">
              <a:solidFill>
                <a:srgbClr val="FFFF99"/>
              </a:solidFill>
              <a:latin typeface="+mj-lt"/>
            </a:endParaRPr>
          </a:p>
        </p:txBody>
      </p:sp>
      <p:pic>
        <p:nvPicPr>
          <p:cNvPr id="8" name="Imagen 7"/>
          <p:cNvPicPr>
            <a:picLocks noChangeAspect="1"/>
          </p:cNvPicPr>
          <p:nvPr/>
        </p:nvPicPr>
        <p:blipFill>
          <a:blip r:embed="rId2"/>
          <a:stretch>
            <a:fillRect/>
          </a:stretch>
        </p:blipFill>
        <p:spPr>
          <a:xfrm>
            <a:off x="1475656" y="908049"/>
            <a:ext cx="6768751" cy="5546919"/>
          </a:xfrm>
          <a:prstGeom prst="rect">
            <a:avLst/>
          </a:prstGeom>
        </p:spPr>
      </p:pic>
    </p:spTree>
    <p:extLst>
      <p:ext uri="{BB962C8B-B14F-4D97-AF65-F5344CB8AC3E}">
        <p14:creationId xmlns:p14="http://schemas.microsoft.com/office/powerpoint/2010/main" val="15926292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457200" y="115888"/>
            <a:ext cx="8229600" cy="792162"/>
          </a:xfrm>
        </p:spPr>
        <p:txBody>
          <a:bodyPr/>
          <a:lstStyle/>
          <a:p>
            <a:pPr>
              <a:defRPr/>
            </a:pPr>
            <a:r>
              <a:rPr lang="en-US" kern="0" dirty="0" err="1" smtClean="0">
                <a:solidFill>
                  <a:srgbClr val="FFFF99"/>
                </a:solidFill>
                <a:latin typeface="+mj-lt"/>
              </a:rPr>
              <a:t>Conclusiones</a:t>
            </a:r>
            <a:endParaRPr lang="en-US" kern="0" dirty="0">
              <a:solidFill>
                <a:srgbClr val="FFFF99"/>
              </a:solidFill>
              <a:latin typeface="+mj-lt"/>
            </a:endParaRPr>
          </a:p>
        </p:txBody>
      </p:sp>
      <p:sp>
        <p:nvSpPr>
          <p:cNvPr id="179203" name="179202 Forma"/>
          <p:cNvSpPr>
            <a:spLocks noGrp="1" noChangeArrowheads="1"/>
          </p:cNvSpPr>
          <p:nvPr>
            <p:ph type="body" idx="4294967295"/>
          </p:nvPr>
        </p:nvSpPr>
        <p:spPr>
          <a:xfrm>
            <a:off x="468383" y="1052736"/>
            <a:ext cx="8362950" cy="4896544"/>
          </a:xfrm>
        </p:spPr>
        <p:txBody>
          <a:bodyPr/>
          <a:lstStyle/>
          <a:p>
            <a:r>
              <a:rPr lang="es-MX" sz="2200" dirty="0"/>
              <a:t>De esta forma, hemos comprobado que nuestra configuración realizada permite:</a:t>
            </a:r>
            <a:endParaRPr lang="es-ES" sz="2200" dirty="0"/>
          </a:p>
          <a:p>
            <a:r>
              <a:rPr lang="es-MX" sz="2200" dirty="0" smtClean="0"/>
              <a:t>Que </a:t>
            </a:r>
            <a:r>
              <a:rPr lang="es-MX" sz="2200" dirty="0"/>
              <a:t>en un mismo servidor IIS, y con una única dirección IP, podamos abrir varios sitios web gracias a la configuración de los </a:t>
            </a:r>
            <a:r>
              <a:rPr lang="es-MX" sz="2200" dirty="0" err="1"/>
              <a:t>Bindings</a:t>
            </a:r>
            <a:r>
              <a:rPr lang="es-MX" sz="2200" dirty="0"/>
              <a:t>.</a:t>
            </a:r>
            <a:endParaRPr lang="es-ES" sz="2200" dirty="0"/>
          </a:p>
          <a:p>
            <a:r>
              <a:rPr lang="es-MX" sz="2200" dirty="0"/>
              <a:t>Que el contenido y el acceso al mismo está </a:t>
            </a:r>
            <a:r>
              <a:rPr lang="es-MX" sz="2200" dirty="0" smtClean="0"/>
              <a:t>asegurado </a:t>
            </a:r>
            <a:r>
              <a:rPr lang="es-MX" sz="2200" dirty="0"/>
              <a:t>por la asignación de usuarios y permisos únicos a cada sitio web</a:t>
            </a:r>
            <a:r>
              <a:rPr lang="es-MX" sz="2200" dirty="0" smtClean="0"/>
              <a:t>.</a:t>
            </a:r>
          </a:p>
          <a:p>
            <a:r>
              <a:rPr lang="es-MX" sz="2200" dirty="0">
                <a:solidFill>
                  <a:srgbClr val="FFFF00"/>
                </a:solidFill>
              </a:rPr>
              <a:t>Hasta aquí hemos realizado la preparación del servidor, de los directorios de publicación y de las cuentas de servicio y, además, configuramos nuestros sitios web y hasta realizamos pruebas de acceso. </a:t>
            </a:r>
            <a:endParaRPr lang="es-MX" sz="2200" dirty="0" smtClean="0">
              <a:solidFill>
                <a:srgbClr val="FFFF00"/>
              </a:solidFill>
            </a:endParaRPr>
          </a:p>
          <a:p>
            <a:r>
              <a:rPr lang="es-MX" sz="2200" dirty="0" smtClean="0">
                <a:solidFill>
                  <a:srgbClr val="FFC000"/>
                </a:solidFill>
              </a:rPr>
              <a:t>Seguiremos </a:t>
            </a:r>
            <a:r>
              <a:rPr lang="es-MX" sz="2200" dirty="0">
                <a:solidFill>
                  <a:srgbClr val="FFC000"/>
                </a:solidFill>
              </a:rPr>
              <a:t>con la configuración de FTP para poder publicar contenido remotamente y sin necesidad de intervención de un administrador.</a:t>
            </a:r>
            <a:endParaRPr lang="es-ES" sz="2200" dirty="0">
              <a:solidFill>
                <a:srgbClr val="FFC000"/>
              </a:solidFill>
            </a:endParaRPr>
          </a:p>
        </p:txBody>
      </p:sp>
    </p:spTree>
    <p:extLst>
      <p:ext uri="{BB962C8B-B14F-4D97-AF65-F5344CB8AC3E}">
        <p14:creationId xmlns:p14="http://schemas.microsoft.com/office/powerpoint/2010/main" val="9491244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920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920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920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920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4"/>
          <p:cNvSpPr>
            <a:spLocks noGrp="1" noChangeArrowheads="1"/>
          </p:cNvSpPr>
          <p:nvPr>
            <p:ph type="title" idx="4294967295"/>
          </p:nvPr>
        </p:nvSpPr>
        <p:spPr>
          <a:xfrm>
            <a:off x="457200" y="115888"/>
            <a:ext cx="8229600" cy="792162"/>
          </a:xfrm>
        </p:spPr>
        <p:txBody>
          <a:bodyPr/>
          <a:lstStyle/>
          <a:p>
            <a:pPr>
              <a:defRPr/>
            </a:pPr>
            <a:r>
              <a:rPr lang="es-ES" kern="0">
                <a:solidFill>
                  <a:srgbClr val="FFFF99"/>
                </a:solidFill>
                <a:latin typeface="+mj-lt"/>
              </a:rPr>
              <a:t>Agenda</a:t>
            </a:r>
          </a:p>
        </p:txBody>
      </p:sp>
      <p:sp>
        <p:nvSpPr>
          <p:cNvPr id="13321" name="AutoShape 9"/>
          <p:cNvSpPr>
            <a:spLocks noChangeArrowheads="1"/>
          </p:cNvSpPr>
          <p:nvPr/>
        </p:nvSpPr>
        <p:spPr bwMode="gray">
          <a:xfrm>
            <a:off x="1847638" y="4852312"/>
            <a:ext cx="5410200" cy="457200"/>
          </a:xfrm>
          <a:prstGeom prst="roundRect">
            <a:avLst>
              <a:gd name="adj" fmla="val 49106"/>
            </a:avLst>
          </a:prstGeom>
          <a:gradFill rotWithShape="1">
            <a:gsLst>
              <a:gs pos="0">
                <a:schemeClr val="folHlink">
                  <a:gamma/>
                  <a:shade val="46275"/>
                  <a:invGamma/>
                </a:schemeClr>
              </a:gs>
              <a:gs pos="50000">
                <a:schemeClr val="folHlink"/>
              </a:gs>
              <a:gs pos="100000">
                <a:schemeClr val="folHlink">
                  <a:gamma/>
                  <a:shade val="46275"/>
                  <a:invGamma/>
                </a:schemeClr>
              </a:gs>
            </a:gsLst>
            <a:lin ang="5400000" scaled="1"/>
          </a:gradFill>
          <a:ln w="28575">
            <a:solidFill>
              <a:schemeClr val="tx1"/>
            </a:solidFill>
            <a:round/>
            <a:headEnd/>
            <a:tailEnd/>
          </a:ln>
          <a:effectLst>
            <a:outerShdw dist="107763" dir="2700000" algn="ctr" rotWithShape="0">
              <a:srgbClr val="000000">
                <a:alpha val="50000"/>
              </a:srgbClr>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ES" sz="2400" b="1" dirty="0"/>
              <a:t>5</a:t>
            </a:r>
            <a:r>
              <a:rPr lang="es-ES" altLang="es-ES" sz="2400" b="1" dirty="0" smtClean="0"/>
              <a:t>. Servicio FTP</a:t>
            </a:r>
            <a:endParaRPr lang="es-ES" altLang="es-ES" sz="2400" dirty="0"/>
          </a:p>
        </p:txBody>
      </p:sp>
      <p:sp>
        <p:nvSpPr>
          <p:cNvPr id="9" name="AutoShape 6"/>
          <p:cNvSpPr>
            <a:spLocks noChangeArrowheads="1"/>
          </p:cNvSpPr>
          <p:nvPr/>
        </p:nvSpPr>
        <p:spPr bwMode="gray">
          <a:xfrm>
            <a:off x="1831650" y="1412776"/>
            <a:ext cx="5410200" cy="457200"/>
          </a:xfrm>
          <a:prstGeom prst="roundRect">
            <a:avLst>
              <a:gd name="adj" fmla="val 49106"/>
            </a:avLst>
          </a:prstGeom>
          <a:solidFill>
            <a:schemeClr val="tx2"/>
          </a:solidFill>
          <a:ln w="28575">
            <a:solidFill>
              <a:schemeClr val="tx1"/>
            </a:solidFill>
            <a:round/>
            <a:headEnd/>
            <a:tailEnd/>
          </a:ln>
          <a:effectLst>
            <a:outerShdw dist="107763" dir="2700000" algn="ctr" rotWithShape="0">
              <a:srgbClr val="000000">
                <a:alpha val="50000"/>
              </a:srgbClr>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ES" sz="2400" b="1" dirty="0">
                <a:solidFill>
                  <a:schemeClr val="tx2"/>
                </a:solidFill>
              </a:rPr>
              <a:t>1. Introducción</a:t>
            </a:r>
            <a:endParaRPr lang="es-ES" altLang="es-ES" sz="2400" dirty="0">
              <a:solidFill>
                <a:schemeClr val="tx2"/>
              </a:solidFill>
            </a:endParaRPr>
          </a:p>
        </p:txBody>
      </p:sp>
      <p:sp>
        <p:nvSpPr>
          <p:cNvPr id="10" name="AutoShape 6"/>
          <p:cNvSpPr>
            <a:spLocks noChangeArrowheads="1"/>
          </p:cNvSpPr>
          <p:nvPr/>
        </p:nvSpPr>
        <p:spPr bwMode="gray">
          <a:xfrm>
            <a:off x="1866900" y="2262853"/>
            <a:ext cx="5410200" cy="457200"/>
          </a:xfrm>
          <a:prstGeom prst="roundRect">
            <a:avLst>
              <a:gd name="adj" fmla="val 49106"/>
            </a:avLst>
          </a:prstGeom>
          <a:solidFill>
            <a:schemeClr val="tx2"/>
          </a:solidFill>
          <a:ln w="28575">
            <a:solidFill>
              <a:schemeClr val="tx1"/>
            </a:solidFill>
            <a:round/>
            <a:headEnd/>
            <a:tailEnd/>
          </a:ln>
          <a:effectLst>
            <a:outerShdw dist="107763" dir="2700000" algn="ctr" rotWithShape="0">
              <a:srgbClr val="000000">
                <a:alpha val="50000"/>
              </a:srgbClr>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ES" sz="2400" b="1" dirty="0">
                <a:solidFill>
                  <a:schemeClr val="tx2"/>
                </a:solidFill>
              </a:rPr>
              <a:t>1. Introducción</a:t>
            </a:r>
            <a:endParaRPr lang="es-ES" altLang="es-ES" sz="2400" dirty="0">
              <a:solidFill>
                <a:schemeClr val="tx2"/>
              </a:solidFill>
            </a:endParaRPr>
          </a:p>
        </p:txBody>
      </p:sp>
      <p:sp>
        <p:nvSpPr>
          <p:cNvPr id="11" name="AutoShape 6"/>
          <p:cNvSpPr>
            <a:spLocks noChangeArrowheads="1"/>
          </p:cNvSpPr>
          <p:nvPr/>
        </p:nvSpPr>
        <p:spPr bwMode="gray">
          <a:xfrm>
            <a:off x="1866900" y="3156773"/>
            <a:ext cx="5410200" cy="457200"/>
          </a:xfrm>
          <a:prstGeom prst="roundRect">
            <a:avLst>
              <a:gd name="adj" fmla="val 49106"/>
            </a:avLst>
          </a:prstGeom>
          <a:solidFill>
            <a:schemeClr val="tx2"/>
          </a:solidFill>
          <a:ln w="28575">
            <a:solidFill>
              <a:schemeClr val="tx1"/>
            </a:solidFill>
            <a:round/>
            <a:headEnd/>
            <a:tailEnd/>
          </a:ln>
          <a:effectLst>
            <a:outerShdw dist="107763" dir="2700000" algn="ctr" rotWithShape="0">
              <a:srgbClr val="000000">
                <a:alpha val="50000"/>
              </a:srgbClr>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ES" sz="2400" b="1" dirty="0">
                <a:solidFill>
                  <a:schemeClr val="tx2"/>
                </a:solidFill>
              </a:rPr>
              <a:t>1. Introducción</a:t>
            </a:r>
            <a:endParaRPr lang="es-ES" altLang="es-ES" sz="2400" dirty="0">
              <a:solidFill>
                <a:schemeClr val="tx2"/>
              </a:solidFill>
            </a:endParaRPr>
          </a:p>
        </p:txBody>
      </p:sp>
      <p:sp>
        <p:nvSpPr>
          <p:cNvPr id="12" name="AutoShape 6"/>
          <p:cNvSpPr>
            <a:spLocks noChangeArrowheads="1"/>
          </p:cNvSpPr>
          <p:nvPr/>
        </p:nvSpPr>
        <p:spPr bwMode="gray">
          <a:xfrm>
            <a:off x="1866900" y="4077163"/>
            <a:ext cx="5410200" cy="457200"/>
          </a:xfrm>
          <a:prstGeom prst="roundRect">
            <a:avLst>
              <a:gd name="adj" fmla="val 49106"/>
            </a:avLst>
          </a:prstGeom>
          <a:solidFill>
            <a:schemeClr val="tx2"/>
          </a:solidFill>
          <a:ln w="28575">
            <a:solidFill>
              <a:schemeClr val="tx1"/>
            </a:solidFill>
            <a:round/>
            <a:headEnd/>
            <a:tailEnd/>
          </a:ln>
          <a:effectLst>
            <a:outerShdw dist="107763" dir="2700000" algn="ctr" rotWithShape="0">
              <a:srgbClr val="000000">
                <a:alpha val="50000"/>
              </a:srgbClr>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ES" sz="2400" b="1" dirty="0">
                <a:solidFill>
                  <a:schemeClr val="tx2"/>
                </a:solidFill>
              </a:rPr>
              <a:t>1. Introducción</a:t>
            </a:r>
            <a:endParaRPr lang="es-ES" altLang="es-ES" sz="2400" dirty="0">
              <a:solidFill>
                <a:schemeClr val="tx2"/>
              </a:solidFill>
            </a:endParaRPr>
          </a:p>
        </p:txBody>
      </p:sp>
      <p:sp>
        <p:nvSpPr>
          <p:cNvPr id="13" name="AutoShape 6"/>
          <p:cNvSpPr>
            <a:spLocks noChangeArrowheads="1"/>
          </p:cNvSpPr>
          <p:nvPr/>
        </p:nvSpPr>
        <p:spPr bwMode="gray">
          <a:xfrm>
            <a:off x="1872098" y="5627461"/>
            <a:ext cx="5410200" cy="457200"/>
          </a:xfrm>
          <a:prstGeom prst="roundRect">
            <a:avLst>
              <a:gd name="adj" fmla="val 49106"/>
            </a:avLst>
          </a:prstGeom>
          <a:solidFill>
            <a:schemeClr val="tx2"/>
          </a:solidFill>
          <a:ln w="28575">
            <a:solidFill>
              <a:schemeClr val="tx1"/>
            </a:solidFill>
            <a:round/>
            <a:headEnd/>
            <a:tailEnd/>
          </a:ln>
          <a:effectLst>
            <a:outerShdw dist="107763" dir="2700000" algn="ctr" rotWithShape="0">
              <a:srgbClr val="000000">
                <a:alpha val="50000"/>
              </a:srgbClr>
            </a:outerShdw>
          </a:effec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s-ES" altLang="es-ES" sz="2400" b="1" dirty="0">
                <a:solidFill>
                  <a:schemeClr val="tx2"/>
                </a:solidFill>
              </a:rPr>
              <a:t>1. Introducción</a:t>
            </a:r>
            <a:endParaRPr lang="es-ES" altLang="es-ES" sz="2400" dirty="0">
              <a:solidFill>
                <a:schemeClr val="tx2"/>
              </a:solidFill>
            </a:endParaRPr>
          </a:p>
        </p:txBody>
      </p:sp>
    </p:spTree>
    <p:extLst>
      <p:ext uri="{BB962C8B-B14F-4D97-AF65-F5344CB8AC3E}">
        <p14:creationId xmlns:p14="http://schemas.microsoft.com/office/powerpoint/2010/main" val="36662183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kern="0" dirty="0" smtClean="0">
                <a:solidFill>
                  <a:srgbClr val="FFFF99"/>
                </a:solidFill>
                <a:latin typeface="+mj-lt"/>
              </a:rPr>
              <a:t>Introducción al Servidor FTP</a:t>
            </a:r>
            <a:endParaRPr lang="en-US" kern="0" dirty="0">
              <a:solidFill>
                <a:srgbClr val="FFFF99"/>
              </a:solidFill>
              <a:latin typeface="+mj-lt"/>
            </a:endParaRPr>
          </a:p>
        </p:txBody>
      </p:sp>
      <p:sp>
        <p:nvSpPr>
          <p:cNvPr id="3" name="179202 Forma"/>
          <p:cNvSpPr txBox="1">
            <a:spLocks noChangeArrowheads="1"/>
          </p:cNvSpPr>
          <p:nvPr/>
        </p:nvSpPr>
        <p:spPr bwMode="auto">
          <a:xfrm>
            <a:off x="468383" y="1052736"/>
            <a:ext cx="8362950" cy="5040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2"/>
              </a:buClr>
              <a:buChar char="•"/>
              <a:defRPr sz="3200" kern="1200">
                <a:solidFill>
                  <a:schemeClr val="tx1"/>
                </a:solidFill>
                <a:latin typeface="+mn-lt"/>
                <a:ea typeface="+mn-ea"/>
                <a:cs typeface="+mn-cs"/>
              </a:defRPr>
            </a:lvl1pPr>
            <a:lvl2pPr marL="742950" indent="-285750" algn="l" rtl="0" fontAlgn="base">
              <a:spcBef>
                <a:spcPct val="20000"/>
              </a:spcBef>
              <a:spcAft>
                <a:spcPct val="0"/>
              </a:spcAft>
              <a:buClr>
                <a:schemeClr val="tx2"/>
              </a:buClr>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PE" sz="2400" b="1" dirty="0">
                <a:solidFill>
                  <a:srgbClr val="FFFF00"/>
                </a:solidFill>
              </a:rPr>
              <a:t>¿Qué significa FTP?</a:t>
            </a:r>
          </a:p>
          <a:p>
            <a:r>
              <a:rPr lang="es-PE" sz="2400" dirty="0"/>
              <a:t>FTP significa “</a:t>
            </a:r>
            <a:r>
              <a:rPr lang="es-PE" sz="2400" dirty="0">
                <a:solidFill>
                  <a:srgbClr val="FFFF00"/>
                </a:solidFill>
              </a:rPr>
              <a:t>File Transfer </a:t>
            </a:r>
            <a:r>
              <a:rPr lang="es-PE" sz="2400" dirty="0" err="1">
                <a:solidFill>
                  <a:srgbClr val="FFFF00"/>
                </a:solidFill>
              </a:rPr>
              <a:t>Protocol</a:t>
            </a:r>
            <a:r>
              <a:rPr lang="es-PE" sz="2400" dirty="0"/>
              <a:t>”, Protocolo para la Transferencia de Archivos.</a:t>
            </a:r>
          </a:p>
          <a:p>
            <a:r>
              <a:rPr lang="es-PE" sz="2400" b="1" dirty="0">
                <a:solidFill>
                  <a:srgbClr val="FFFF00"/>
                </a:solidFill>
              </a:rPr>
              <a:t>¿Qué es un servidor FTP?</a:t>
            </a:r>
          </a:p>
          <a:p>
            <a:r>
              <a:rPr lang="es-PE" sz="2400" dirty="0"/>
              <a:t>Un servidor FTP es un programa especial que se ejecuta en un servidor conectado normalmente en Internet (aunque puede estar conectado en otros tipos de redes, LAN, MAN, etc.). La función del mismo es permitir el desplazamiento de datos entre diferentes servidores / ordenadores.</a:t>
            </a:r>
          </a:p>
          <a:p>
            <a:r>
              <a:rPr lang="es-PE" sz="2400" dirty="0"/>
              <a:t>Para entenderlo mejor, podemos ver un ejemplo gráfico </a:t>
            </a:r>
            <a:r>
              <a:rPr lang="es-PE" sz="2400" dirty="0" smtClean="0"/>
              <a:t> </a:t>
            </a:r>
            <a:r>
              <a:rPr lang="es-PE" sz="2400" dirty="0"/>
              <a:t>a continuación:</a:t>
            </a:r>
          </a:p>
        </p:txBody>
      </p:sp>
    </p:spTree>
    <p:extLst>
      <p:ext uri="{BB962C8B-B14F-4D97-AF65-F5344CB8AC3E}">
        <p14:creationId xmlns:p14="http://schemas.microsoft.com/office/powerpoint/2010/main" val="1139932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kern="0" dirty="0" smtClean="0">
                <a:solidFill>
                  <a:srgbClr val="FFFF99"/>
                </a:solidFill>
                <a:latin typeface="+mj-lt"/>
              </a:rPr>
              <a:t>Introducción al Servidor FTP</a:t>
            </a:r>
            <a:endParaRPr lang="en-US" kern="0" dirty="0">
              <a:solidFill>
                <a:srgbClr val="FFFF99"/>
              </a:solidFill>
              <a:latin typeface="+mj-lt"/>
            </a:endParaRPr>
          </a:p>
        </p:txBody>
      </p:sp>
      <p:pic>
        <p:nvPicPr>
          <p:cNvPr id="1026" name="Picture 2" descr="http://servidorftp.es/servidor-FT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528" y="888194"/>
            <a:ext cx="5881648" cy="5730478"/>
          </a:xfrm>
          <a:prstGeom prst="rect">
            <a:avLst/>
          </a:prstGeom>
          <a:noFill/>
          <a:extLst>
            <a:ext uri="{909E8E84-426E-40DD-AFC4-6F175D3DCCD1}">
              <a14:hiddenFill xmlns:a14="http://schemas.microsoft.com/office/drawing/2010/main">
                <a:solidFill>
                  <a:srgbClr val="FFFFFF"/>
                </a:solidFill>
              </a14:hiddenFill>
            </a:ext>
          </a:extLst>
        </p:spPr>
      </p:pic>
      <p:sp>
        <p:nvSpPr>
          <p:cNvPr id="5" name="179202 Forma"/>
          <p:cNvSpPr txBox="1">
            <a:spLocks noChangeArrowheads="1"/>
          </p:cNvSpPr>
          <p:nvPr/>
        </p:nvSpPr>
        <p:spPr bwMode="auto">
          <a:xfrm>
            <a:off x="6156176" y="884269"/>
            <a:ext cx="3040756" cy="5678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2"/>
              </a:buClr>
              <a:buChar char="•"/>
              <a:defRPr sz="3200" kern="1200">
                <a:solidFill>
                  <a:schemeClr val="tx1"/>
                </a:solidFill>
                <a:latin typeface="+mn-lt"/>
                <a:ea typeface="+mn-ea"/>
                <a:cs typeface="+mn-cs"/>
              </a:defRPr>
            </a:lvl1pPr>
            <a:lvl2pPr marL="742950" indent="-285750" algn="l" rtl="0" fontAlgn="base">
              <a:spcBef>
                <a:spcPct val="20000"/>
              </a:spcBef>
              <a:spcAft>
                <a:spcPct val="0"/>
              </a:spcAft>
              <a:buClr>
                <a:schemeClr val="tx2"/>
              </a:buClr>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PE" sz="1800" dirty="0"/>
              <a:t>Observamos que intervienen tres elementos:</a:t>
            </a:r>
          </a:p>
          <a:p>
            <a:r>
              <a:rPr lang="es-PE" sz="1800" b="1" dirty="0">
                <a:solidFill>
                  <a:srgbClr val="FFFF00"/>
                </a:solidFill>
              </a:rPr>
              <a:t>El servidor FTP</a:t>
            </a:r>
            <a:r>
              <a:rPr lang="es-PE" sz="1800" dirty="0"/>
              <a:t>, donde subiremos / descargaremos los archivos.</a:t>
            </a:r>
          </a:p>
          <a:p>
            <a:r>
              <a:rPr lang="es-PE" sz="1800" b="1" dirty="0">
                <a:solidFill>
                  <a:srgbClr val="FFFF00"/>
                </a:solidFill>
              </a:rPr>
              <a:t>Usuario 1</a:t>
            </a:r>
            <a:r>
              <a:rPr lang="es-PE" sz="1800" dirty="0"/>
              <a:t>, es el usuario que en este ejemplo, sube un archivo al servidor FTP.</a:t>
            </a:r>
          </a:p>
          <a:p>
            <a:r>
              <a:rPr lang="es-PE" sz="1800" b="1" dirty="0">
                <a:solidFill>
                  <a:srgbClr val="FFFF00"/>
                </a:solidFill>
              </a:rPr>
              <a:t>Usuario 2</a:t>
            </a:r>
            <a:r>
              <a:rPr lang="es-PE" sz="1800" dirty="0"/>
              <a:t>, es el usuario que en este ejemplo, se descarga el archivo subido por el usuario 1 y a continuación sube otro archivo.</a:t>
            </a:r>
          </a:p>
        </p:txBody>
      </p:sp>
    </p:spTree>
    <p:extLst>
      <p:ext uri="{BB962C8B-B14F-4D97-AF65-F5344CB8AC3E}">
        <p14:creationId xmlns:p14="http://schemas.microsoft.com/office/powerpoint/2010/main" val="10551256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kern="0" dirty="0" smtClean="0">
                <a:solidFill>
                  <a:srgbClr val="FFFF99"/>
                </a:solidFill>
                <a:latin typeface="+mj-lt"/>
              </a:rPr>
              <a:t>Introducción al Servidor FTP</a:t>
            </a:r>
            <a:endParaRPr lang="en-US" kern="0" dirty="0">
              <a:solidFill>
                <a:srgbClr val="FFFF99"/>
              </a:solidFill>
              <a:latin typeface="+mj-lt"/>
            </a:endParaRPr>
          </a:p>
        </p:txBody>
      </p:sp>
      <p:sp>
        <p:nvSpPr>
          <p:cNvPr id="3" name="179202 Forma"/>
          <p:cNvSpPr txBox="1">
            <a:spLocks noChangeArrowheads="1"/>
          </p:cNvSpPr>
          <p:nvPr/>
        </p:nvSpPr>
        <p:spPr bwMode="auto">
          <a:xfrm>
            <a:off x="467544" y="908050"/>
            <a:ext cx="8362950" cy="5040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2"/>
              </a:buClr>
              <a:buChar char="•"/>
              <a:defRPr sz="3200" kern="1200">
                <a:solidFill>
                  <a:schemeClr val="tx1"/>
                </a:solidFill>
                <a:latin typeface="+mn-lt"/>
                <a:ea typeface="+mn-ea"/>
                <a:cs typeface="+mn-cs"/>
              </a:defRPr>
            </a:lvl1pPr>
            <a:lvl2pPr marL="742950" indent="-285750" algn="l" rtl="0" fontAlgn="base">
              <a:spcBef>
                <a:spcPct val="20000"/>
              </a:spcBef>
              <a:spcAft>
                <a:spcPct val="0"/>
              </a:spcAft>
              <a:buClr>
                <a:schemeClr val="tx2"/>
              </a:buClr>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PE" sz="2000" b="1" dirty="0">
                <a:solidFill>
                  <a:srgbClr val="FFFF00"/>
                </a:solidFill>
              </a:rPr>
              <a:t>¿Qué casos prácticos existen?</a:t>
            </a:r>
          </a:p>
          <a:p>
            <a:r>
              <a:rPr lang="es-PE" sz="2000" dirty="0"/>
              <a:t>Los usos son múltiples, por ejemplo en el caso de los clientes </a:t>
            </a:r>
            <a:r>
              <a:rPr lang="es-PE" sz="2000" dirty="0" smtClean="0"/>
              <a:t>web, </a:t>
            </a:r>
            <a:r>
              <a:rPr lang="es-PE" sz="2000" dirty="0"/>
              <a:t>usan los servidores FTP para subir sus páginas web y su contenido a Internet.</a:t>
            </a:r>
          </a:p>
          <a:p>
            <a:r>
              <a:rPr lang="es-PE" sz="2000" i="1" dirty="0" smtClean="0"/>
              <a:t>Por  ejemplo:</a:t>
            </a:r>
            <a:endParaRPr lang="es-PE" sz="2000" dirty="0"/>
          </a:p>
          <a:p>
            <a:r>
              <a:rPr lang="es-PE" sz="2000" dirty="0" smtClean="0"/>
              <a:t>Como </a:t>
            </a:r>
            <a:r>
              <a:rPr lang="es-PE" sz="2000" dirty="0"/>
              <a:t>servidor de </a:t>
            </a:r>
            <a:r>
              <a:rPr lang="es-PE" sz="2000" dirty="0" err="1"/>
              <a:t>backup</a:t>
            </a:r>
            <a:r>
              <a:rPr lang="es-PE" sz="2000" dirty="0"/>
              <a:t> (copia de seguridad) de los archivos importantes que pueda tener una empresa. Para ello, existen protocolos de comunicación FTP para que los datos viajen encriptados, como el SFTP (</a:t>
            </a:r>
            <a:r>
              <a:rPr lang="es-PE" sz="2000" dirty="0" err="1"/>
              <a:t>Secure</a:t>
            </a:r>
            <a:r>
              <a:rPr lang="es-PE" sz="2000" dirty="0"/>
              <a:t> File Transfer </a:t>
            </a:r>
            <a:r>
              <a:rPr lang="es-PE" sz="2000" dirty="0" err="1"/>
              <a:t>Protocol</a:t>
            </a:r>
            <a:r>
              <a:rPr lang="es-PE" sz="2000" dirty="0"/>
              <a:t>).</a:t>
            </a:r>
          </a:p>
          <a:p>
            <a:endParaRPr lang="es-PE" sz="2000" b="1" dirty="0" smtClean="0">
              <a:solidFill>
                <a:srgbClr val="FFFF00"/>
              </a:solidFill>
            </a:endParaRPr>
          </a:p>
          <a:p>
            <a:r>
              <a:rPr lang="es-PE" sz="2000" b="1" dirty="0" smtClean="0">
                <a:solidFill>
                  <a:srgbClr val="FFFF00"/>
                </a:solidFill>
              </a:rPr>
              <a:t>¿</a:t>
            </a:r>
            <a:r>
              <a:rPr lang="es-PE" sz="2000" b="1" dirty="0">
                <a:solidFill>
                  <a:srgbClr val="FFFF00"/>
                </a:solidFill>
              </a:rPr>
              <a:t>Cómo puedo conectarme a un servidor FTP?</a:t>
            </a:r>
          </a:p>
          <a:p>
            <a:r>
              <a:rPr lang="es-PE" sz="2000" dirty="0" smtClean="0"/>
              <a:t>La </a:t>
            </a:r>
            <a:r>
              <a:rPr lang="es-PE" sz="2000" dirty="0"/>
              <a:t>conexión a un servidor FTP se realiza mediante otros programas </a:t>
            </a:r>
            <a:r>
              <a:rPr lang="es-PE" sz="2000" dirty="0" smtClean="0"/>
              <a:t>llamados </a:t>
            </a:r>
            <a:r>
              <a:rPr lang="es-PE" sz="2000" b="1" dirty="0" smtClean="0">
                <a:solidFill>
                  <a:srgbClr val="FFFF00"/>
                </a:solidFill>
              </a:rPr>
              <a:t>Clientes </a:t>
            </a:r>
            <a:r>
              <a:rPr lang="es-PE" sz="2000" b="1" dirty="0">
                <a:solidFill>
                  <a:srgbClr val="FFFF00"/>
                </a:solidFill>
              </a:rPr>
              <a:t>de FTP</a:t>
            </a:r>
            <a:r>
              <a:rPr lang="es-PE" sz="2000" b="1" dirty="0"/>
              <a:t>.</a:t>
            </a:r>
            <a:r>
              <a:rPr lang="es-PE" sz="2000" dirty="0"/>
              <a:t> Existen múltiples clientes FTP en Internet, hay gratuitos y de </a:t>
            </a:r>
            <a:r>
              <a:rPr lang="es-PE" sz="2000" dirty="0" smtClean="0"/>
              <a:t>pago</a:t>
            </a:r>
            <a:r>
              <a:rPr lang="es-PE" sz="2000" dirty="0"/>
              <a:t> </a:t>
            </a:r>
            <a:r>
              <a:rPr lang="es-PE" sz="2000" dirty="0" smtClean="0"/>
              <a:t>como </a:t>
            </a:r>
            <a:r>
              <a:rPr lang="es-PE" sz="2000" dirty="0"/>
              <a:t> </a:t>
            </a:r>
            <a:r>
              <a:rPr lang="es-PE" sz="2000" dirty="0" smtClean="0">
                <a:solidFill>
                  <a:srgbClr val="FFFF00"/>
                </a:solidFill>
              </a:rPr>
              <a:t>WinSCP </a:t>
            </a:r>
            <a:r>
              <a:rPr lang="es-PE" sz="2000" dirty="0" smtClean="0"/>
              <a:t>, </a:t>
            </a:r>
            <a:r>
              <a:rPr lang="es-PE" sz="2000" dirty="0" err="1" smtClean="0">
                <a:solidFill>
                  <a:srgbClr val="FFFF00"/>
                </a:solidFill>
              </a:rPr>
              <a:t>FileZilla</a:t>
            </a:r>
            <a:r>
              <a:rPr lang="es-PE" sz="2000" dirty="0" smtClean="0"/>
              <a:t> </a:t>
            </a:r>
            <a:r>
              <a:rPr lang="es-PE" sz="2000" dirty="0"/>
              <a:t>que es 100% gratuito, multilingüe y desarrollado por programadores de todo el mundo.</a:t>
            </a:r>
          </a:p>
        </p:txBody>
      </p:sp>
    </p:spTree>
    <p:extLst>
      <p:ext uri="{BB962C8B-B14F-4D97-AF65-F5344CB8AC3E}">
        <p14:creationId xmlns:p14="http://schemas.microsoft.com/office/powerpoint/2010/main" val="32170907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kern="0" dirty="0" smtClean="0">
                <a:solidFill>
                  <a:srgbClr val="FFFF99"/>
                </a:solidFill>
                <a:latin typeface="+mj-lt"/>
              </a:rPr>
              <a:t>Configuración del Servidor  FTP</a:t>
            </a:r>
            <a:endParaRPr lang="en-US" kern="0" dirty="0">
              <a:solidFill>
                <a:srgbClr val="FFFF99"/>
              </a:solidFill>
              <a:latin typeface="+mj-lt"/>
            </a:endParaRPr>
          </a:p>
        </p:txBody>
      </p:sp>
      <p:pic>
        <p:nvPicPr>
          <p:cNvPr id="2050" name="Picture 2" descr="Imag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052736"/>
            <a:ext cx="6768752" cy="5064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0295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kern="0" dirty="0" smtClean="0">
                <a:solidFill>
                  <a:srgbClr val="FFFF99"/>
                </a:solidFill>
                <a:latin typeface="+mj-lt"/>
              </a:rPr>
              <a:t>Configuración del Servidor  FTP</a:t>
            </a:r>
            <a:endParaRPr lang="en-US" kern="0" dirty="0">
              <a:solidFill>
                <a:srgbClr val="FFFF99"/>
              </a:solidFill>
              <a:latin typeface="+mj-lt"/>
            </a:endParaRPr>
          </a:p>
        </p:txBody>
      </p:sp>
      <p:pic>
        <p:nvPicPr>
          <p:cNvPr id="3074" name="Picture 2" descr="https://davidasir2.files.wordpress.com/2012/11/2p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927449"/>
            <a:ext cx="6912768" cy="5211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0545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323528" y="115888"/>
            <a:ext cx="8363272" cy="792162"/>
          </a:xfrm>
        </p:spPr>
        <p:txBody>
          <a:bodyPr/>
          <a:lstStyle/>
          <a:p>
            <a:pPr>
              <a:defRPr/>
            </a:pPr>
            <a:r>
              <a:rPr lang="en-US" sz="3200" kern="0" dirty="0" err="1" smtClean="0">
                <a:solidFill>
                  <a:srgbClr val="FFFF99"/>
                </a:solidFill>
              </a:rPr>
              <a:t>Configuración</a:t>
            </a:r>
            <a:r>
              <a:rPr lang="en-US" sz="3200" kern="0" dirty="0" smtClean="0">
                <a:solidFill>
                  <a:srgbClr val="FFFF99"/>
                </a:solidFill>
              </a:rPr>
              <a:t> de </a:t>
            </a:r>
            <a:r>
              <a:rPr lang="en-US" sz="3200" kern="0" dirty="0" err="1" smtClean="0">
                <a:solidFill>
                  <a:srgbClr val="FFFF99"/>
                </a:solidFill>
              </a:rPr>
              <a:t>Publicación</a:t>
            </a:r>
            <a:r>
              <a:rPr lang="en-US" sz="3200" kern="0" dirty="0" smtClean="0">
                <a:solidFill>
                  <a:srgbClr val="FFFF99"/>
                </a:solidFill>
              </a:rPr>
              <a:t> FTP</a:t>
            </a:r>
            <a:endParaRPr lang="en-US" sz="3200" kern="0" dirty="0">
              <a:solidFill>
                <a:srgbClr val="FFFF99"/>
              </a:solidFill>
              <a:latin typeface="+mj-lt"/>
            </a:endParaRPr>
          </a:p>
        </p:txBody>
      </p:sp>
      <p:sp>
        <p:nvSpPr>
          <p:cNvPr id="179203" name="179202 Forma"/>
          <p:cNvSpPr>
            <a:spLocks noGrp="1" noChangeArrowheads="1"/>
          </p:cNvSpPr>
          <p:nvPr>
            <p:ph type="body" idx="4294967295"/>
          </p:nvPr>
        </p:nvSpPr>
        <p:spPr>
          <a:xfrm>
            <a:off x="468383" y="1052736"/>
            <a:ext cx="8362950" cy="5400600"/>
          </a:xfrm>
        </p:spPr>
        <p:txBody>
          <a:bodyPr/>
          <a:lstStyle/>
          <a:p>
            <a:pPr eaLnBrk="1" hangingPunct="1"/>
            <a:r>
              <a:rPr lang="es-MX" sz="2400" dirty="0"/>
              <a:t>Ahora bien: </a:t>
            </a:r>
            <a:r>
              <a:rPr lang="es-MX" sz="2800" dirty="0">
                <a:solidFill>
                  <a:srgbClr val="FFFF00"/>
                </a:solidFill>
              </a:rPr>
              <a:t>¿cómo hacemos si debemos permitir a otros usuarios, no administradores, la subida de contenido a cada uno de los sitios web</a:t>
            </a:r>
            <a:r>
              <a:rPr lang="es-MX" sz="2800" dirty="0" smtClean="0">
                <a:solidFill>
                  <a:srgbClr val="FFFF00"/>
                </a:solidFill>
              </a:rPr>
              <a:t>?</a:t>
            </a:r>
          </a:p>
          <a:p>
            <a:r>
              <a:rPr lang="es-MX" sz="2400" dirty="0" smtClean="0"/>
              <a:t>Para el caso del Ejemplo los clientes </a:t>
            </a:r>
            <a:r>
              <a:rPr lang="es-MX" sz="2400" dirty="0"/>
              <a:t>hacen cambios semanales en sus sitios web. </a:t>
            </a:r>
            <a:r>
              <a:rPr lang="es-MX" sz="2400" dirty="0" smtClean="0">
                <a:solidFill>
                  <a:srgbClr val="FFFF00"/>
                </a:solidFill>
              </a:rPr>
              <a:t>Pablo </a:t>
            </a:r>
            <a:r>
              <a:rPr lang="es-MX" sz="2400" dirty="0">
                <a:solidFill>
                  <a:srgbClr val="FFFF00"/>
                </a:solidFill>
              </a:rPr>
              <a:t>tiene un solo sitio </a:t>
            </a:r>
            <a:r>
              <a:rPr lang="es-MX" sz="2400" dirty="0"/>
              <a:t>web, pero </a:t>
            </a:r>
            <a:r>
              <a:rPr lang="es-MX" sz="2400" dirty="0">
                <a:solidFill>
                  <a:srgbClr val="FFFF00"/>
                </a:solidFill>
              </a:rPr>
              <a:t>Vanesa tiene dos</a:t>
            </a:r>
            <a:r>
              <a:rPr lang="es-MX" sz="2400" dirty="0"/>
              <a:t>. El ordenamiento de carpetas y la jerarquía utilizada fue estratégicamente pensada para este escenario: </a:t>
            </a:r>
            <a:r>
              <a:rPr lang="es-MX" sz="2400" dirty="0">
                <a:solidFill>
                  <a:srgbClr val="FFFF00"/>
                </a:solidFill>
              </a:rPr>
              <a:t>que cada usuario pueda, aisladamente, subir y ver su contenido sin afectar el de otros.</a:t>
            </a:r>
            <a:endParaRPr lang="es-ES" sz="2400" dirty="0">
              <a:solidFill>
                <a:srgbClr val="FFFF00"/>
              </a:solidFill>
            </a:endParaRPr>
          </a:p>
          <a:p>
            <a:r>
              <a:rPr lang="es-MX" sz="2400" dirty="0"/>
              <a:t>Utilizaremos el protocolo “</a:t>
            </a:r>
            <a:r>
              <a:rPr lang="es-MX" sz="2400" dirty="0">
                <a:solidFill>
                  <a:srgbClr val="FFFF00"/>
                </a:solidFill>
              </a:rPr>
              <a:t>FTP</a:t>
            </a:r>
            <a:r>
              <a:rPr lang="es-MX" sz="2400" dirty="0"/>
              <a:t>” para permitir a los usuarios subir su contenido en forma remota. Para esto, debemos configurar </a:t>
            </a:r>
            <a:r>
              <a:rPr lang="es-MX" sz="2400" dirty="0" smtClean="0"/>
              <a:t>IIS para permitir el acceso.</a:t>
            </a:r>
            <a:endParaRPr lang="es-MX" sz="2400" dirty="0">
              <a:solidFill>
                <a:srgbClr val="FFFF00"/>
              </a:solidFill>
            </a:endParaRPr>
          </a:p>
        </p:txBody>
      </p:sp>
    </p:spTree>
    <p:extLst>
      <p:ext uri="{BB962C8B-B14F-4D97-AF65-F5344CB8AC3E}">
        <p14:creationId xmlns:p14="http://schemas.microsoft.com/office/powerpoint/2010/main" val="27418896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7920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920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920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kern="0" dirty="0" smtClean="0">
                <a:solidFill>
                  <a:srgbClr val="FFFF99"/>
                </a:solidFill>
                <a:latin typeface="+mj-lt"/>
              </a:rPr>
              <a:t>Creación de Cuentas FTP</a:t>
            </a:r>
            <a:endParaRPr lang="en-US" kern="0" dirty="0">
              <a:solidFill>
                <a:srgbClr val="FFFF99"/>
              </a:solidFill>
              <a:latin typeface="+mj-lt"/>
            </a:endParaRPr>
          </a:p>
        </p:txBody>
      </p:sp>
      <p:sp>
        <p:nvSpPr>
          <p:cNvPr id="3" name="179202 Forma"/>
          <p:cNvSpPr txBox="1">
            <a:spLocks noChangeArrowheads="1"/>
          </p:cNvSpPr>
          <p:nvPr/>
        </p:nvSpPr>
        <p:spPr bwMode="auto">
          <a:xfrm>
            <a:off x="468383" y="1052736"/>
            <a:ext cx="8362950" cy="54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2"/>
              </a:buClr>
              <a:buChar char="•"/>
              <a:defRPr sz="3200" kern="1200">
                <a:solidFill>
                  <a:schemeClr val="tx1"/>
                </a:solidFill>
                <a:latin typeface="+mn-lt"/>
                <a:ea typeface="+mn-ea"/>
                <a:cs typeface="+mn-cs"/>
              </a:defRPr>
            </a:lvl1pPr>
            <a:lvl2pPr marL="742950" indent="-285750" algn="l" rtl="0" fontAlgn="base">
              <a:spcBef>
                <a:spcPct val="20000"/>
              </a:spcBef>
              <a:spcAft>
                <a:spcPct val="0"/>
              </a:spcAft>
              <a:buClr>
                <a:schemeClr val="tx2"/>
              </a:buClr>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2400" dirty="0"/>
              <a:t>Por cada cliente, </a:t>
            </a:r>
            <a:r>
              <a:rPr lang="es-MX" sz="2400" dirty="0" smtClean="0"/>
              <a:t>se creara una </a:t>
            </a:r>
            <a:r>
              <a:rPr lang="es-MX" sz="2400" dirty="0"/>
              <a:t>cuenta FTP. Esta cuenta FTP es una cuenta de usuario de Windows la cual luego tendrá derechos y será configurada con un directorio </a:t>
            </a:r>
            <a:r>
              <a:rPr lang="es-MX" sz="2400" dirty="0">
                <a:solidFill>
                  <a:srgbClr val="FFFF00"/>
                </a:solidFill>
              </a:rPr>
              <a:t>virtual FTP</a:t>
            </a:r>
            <a:r>
              <a:rPr lang="es-MX" sz="2400" dirty="0"/>
              <a:t>. </a:t>
            </a:r>
            <a:endParaRPr lang="es-MX" sz="2400" dirty="0" smtClean="0"/>
          </a:p>
          <a:p>
            <a:r>
              <a:rPr lang="es-MX" sz="2400" dirty="0" smtClean="0"/>
              <a:t>Las </a:t>
            </a:r>
            <a:r>
              <a:rPr lang="es-MX" sz="2400" dirty="0"/>
              <a:t>cuentas de Windows que serán luego usadas como FTP tendrán el </a:t>
            </a:r>
            <a:r>
              <a:rPr lang="es-MX" sz="2400" dirty="0" err="1"/>
              <a:t>surfijo</a:t>
            </a:r>
            <a:r>
              <a:rPr lang="es-MX" sz="2400" dirty="0"/>
              <a:t> “</a:t>
            </a:r>
            <a:r>
              <a:rPr lang="es-MX" sz="2400" b="1" dirty="0">
                <a:solidFill>
                  <a:srgbClr val="FFFF00"/>
                </a:solidFill>
              </a:rPr>
              <a:t>ftp_</a:t>
            </a:r>
            <a:r>
              <a:rPr lang="es-MX" sz="2400" dirty="0"/>
              <a:t>” y luego tendrá el nombre de usuario o de cliente. </a:t>
            </a:r>
            <a:endParaRPr lang="es-MX" sz="2400" dirty="0" smtClean="0"/>
          </a:p>
          <a:p>
            <a:r>
              <a:rPr lang="es-MX" sz="2400" dirty="0" smtClean="0"/>
              <a:t>Se creara  </a:t>
            </a:r>
            <a:r>
              <a:rPr lang="es-MX" sz="2400" dirty="0"/>
              <a:t>las siguientes cuentas:</a:t>
            </a:r>
            <a:endParaRPr lang="es-ES" sz="2400" dirty="0"/>
          </a:p>
          <a:p>
            <a:pPr lvl="0"/>
            <a:r>
              <a:rPr lang="es-MX" sz="2400" dirty="0"/>
              <a:t>Usuario/Cliente Juan: </a:t>
            </a:r>
            <a:r>
              <a:rPr lang="es-MX" sz="2400" b="1" dirty="0" err="1">
                <a:solidFill>
                  <a:srgbClr val="FFFF00"/>
                </a:solidFill>
              </a:rPr>
              <a:t>ftp_Juan</a:t>
            </a:r>
            <a:endParaRPr lang="es-ES" sz="2400" b="1" dirty="0">
              <a:solidFill>
                <a:srgbClr val="FFFF00"/>
              </a:solidFill>
            </a:endParaRPr>
          </a:p>
          <a:p>
            <a:pPr lvl="0"/>
            <a:r>
              <a:rPr lang="es-MX" sz="2400" dirty="0"/>
              <a:t>Usuario/Cliente Pablo: </a:t>
            </a:r>
            <a:r>
              <a:rPr lang="es-MX" sz="2400" b="1" dirty="0" err="1">
                <a:solidFill>
                  <a:srgbClr val="FFFF00"/>
                </a:solidFill>
              </a:rPr>
              <a:t>ftp_Pablo</a:t>
            </a:r>
            <a:endParaRPr lang="es-ES" sz="2400" b="1" dirty="0">
              <a:solidFill>
                <a:srgbClr val="FFFF00"/>
              </a:solidFill>
            </a:endParaRPr>
          </a:p>
          <a:p>
            <a:pPr lvl="0"/>
            <a:r>
              <a:rPr lang="es-MX" sz="2400" dirty="0"/>
              <a:t>Usuario/Cliente Vanesa: </a:t>
            </a:r>
            <a:r>
              <a:rPr lang="es-MX" sz="2400" b="1" dirty="0" err="1">
                <a:solidFill>
                  <a:srgbClr val="FFFF00"/>
                </a:solidFill>
              </a:rPr>
              <a:t>ftp_Vanesa</a:t>
            </a:r>
            <a:endParaRPr lang="es-ES" sz="2400" b="1" dirty="0">
              <a:solidFill>
                <a:srgbClr val="FFFF00"/>
              </a:solidFill>
            </a:endParaRPr>
          </a:p>
        </p:txBody>
      </p:sp>
    </p:spTree>
    <p:extLst>
      <p:ext uri="{BB962C8B-B14F-4D97-AF65-F5344CB8AC3E}">
        <p14:creationId xmlns:p14="http://schemas.microsoft.com/office/powerpoint/2010/main" val="7127996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179201 Forma"/>
          <p:cNvSpPr>
            <a:spLocks noGrp="1" noChangeArrowheads="1"/>
          </p:cNvSpPr>
          <p:nvPr>
            <p:ph type="title" idx="4294967295"/>
          </p:nvPr>
        </p:nvSpPr>
        <p:spPr>
          <a:xfrm>
            <a:off x="251520" y="115888"/>
            <a:ext cx="8435280" cy="792162"/>
          </a:xfrm>
        </p:spPr>
        <p:txBody>
          <a:bodyPr/>
          <a:lstStyle/>
          <a:p>
            <a:pPr>
              <a:defRPr/>
            </a:pPr>
            <a:r>
              <a:rPr lang="es-ES" kern="0" dirty="0" smtClean="0">
                <a:solidFill>
                  <a:srgbClr val="FFFF99"/>
                </a:solidFill>
                <a:latin typeface="+mj-lt"/>
              </a:rPr>
              <a:t>Creación de Cuentas FTP</a:t>
            </a:r>
            <a:endParaRPr lang="en-US" kern="0" dirty="0">
              <a:solidFill>
                <a:srgbClr val="FFFF99"/>
              </a:solidFill>
              <a:latin typeface="+mj-lt"/>
            </a:endParaRPr>
          </a:p>
        </p:txBody>
      </p:sp>
      <p:sp>
        <p:nvSpPr>
          <p:cNvPr id="3" name="179202 Forma"/>
          <p:cNvSpPr txBox="1">
            <a:spLocks noChangeArrowheads="1"/>
          </p:cNvSpPr>
          <p:nvPr/>
        </p:nvSpPr>
        <p:spPr bwMode="auto">
          <a:xfrm>
            <a:off x="468383" y="1052736"/>
            <a:ext cx="8362950" cy="57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chemeClr val="accent2"/>
              </a:buClr>
              <a:buChar char="•"/>
              <a:defRPr sz="3200" kern="1200">
                <a:solidFill>
                  <a:schemeClr val="tx1"/>
                </a:solidFill>
                <a:latin typeface="+mn-lt"/>
                <a:ea typeface="+mn-ea"/>
                <a:cs typeface="+mn-cs"/>
              </a:defRPr>
            </a:lvl1pPr>
            <a:lvl2pPr marL="742950" indent="-285750" algn="l" rtl="0" fontAlgn="base">
              <a:spcBef>
                <a:spcPct val="20000"/>
              </a:spcBef>
              <a:spcAft>
                <a:spcPct val="0"/>
              </a:spcAft>
              <a:buClr>
                <a:schemeClr val="tx2"/>
              </a:buClr>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Clr>
                <a:schemeClr val="tx2"/>
              </a:buClr>
              <a:buChar char="•"/>
              <a:defRPr sz="2400" kern="1200">
                <a:solidFill>
                  <a:schemeClr val="tx1"/>
                </a:solidFill>
                <a:latin typeface="+mn-lt"/>
                <a:ea typeface="+mn-ea"/>
                <a:cs typeface="+mn-cs"/>
              </a:defRPr>
            </a:lvl3pPr>
            <a:lvl4pPr marL="1600200" indent="-228600" algn="l" rtl="0" fontAlgn="base">
              <a:spcBef>
                <a:spcPct val="20000"/>
              </a:spcBef>
              <a:spcAft>
                <a:spcPct val="0"/>
              </a:spcAft>
              <a:buClr>
                <a:schemeClr val="tx2"/>
              </a:buClr>
              <a:buChar char="–"/>
              <a:defRPr sz="2000" kern="1200">
                <a:solidFill>
                  <a:schemeClr val="tx1"/>
                </a:solidFill>
                <a:latin typeface="+mn-lt"/>
                <a:ea typeface="+mn-ea"/>
                <a:cs typeface="+mn-cs"/>
              </a:defRPr>
            </a:lvl4pPr>
            <a:lvl5pPr marL="2057400" indent="-228600" algn="l" rtl="0" fontAlgn="base">
              <a:spcBef>
                <a:spcPct val="20000"/>
              </a:spcBef>
              <a:spcAft>
                <a:spcPct val="0"/>
              </a:spcAft>
              <a:buClr>
                <a:schemeClr val="tx2"/>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2400" dirty="0"/>
              <a:t>Cada usuario tendrá una contraseña </a:t>
            </a:r>
            <a:r>
              <a:rPr lang="es-MX" sz="2400" dirty="0" smtClean="0"/>
              <a:t>asignada:</a:t>
            </a:r>
            <a:endParaRPr lang="es-ES" sz="2400" b="1" dirty="0">
              <a:solidFill>
                <a:srgbClr val="FFFF00"/>
              </a:solidFill>
            </a:endParaRPr>
          </a:p>
        </p:txBody>
      </p:sp>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736" y="1638839"/>
            <a:ext cx="4793210" cy="4742489"/>
          </a:xfrm>
          <a:prstGeom prst="rect">
            <a:avLst/>
          </a:prstGeom>
        </p:spPr>
      </p:pic>
    </p:spTree>
    <p:extLst>
      <p:ext uri="{BB962C8B-B14F-4D97-AF65-F5344CB8AC3E}">
        <p14:creationId xmlns:p14="http://schemas.microsoft.com/office/powerpoint/2010/main" val="28044187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iapositivas de presentación de muestra">
  <a:themeElements>
    <a:clrScheme name="Diapositivas de presentación de muestra 3">
      <a:dk1>
        <a:srgbClr val="152A83"/>
      </a:dk1>
      <a:lt1>
        <a:srgbClr val="FFFFFF"/>
      </a:lt1>
      <a:dk2>
        <a:srgbClr val="0066CC"/>
      </a:dk2>
      <a:lt2>
        <a:srgbClr val="9CD5F4"/>
      </a:lt2>
      <a:accent1>
        <a:srgbClr val="BE9932"/>
      </a:accent1>
      <a:accent2>
        <a:srgbClr val="2A99EC"/>
      </a:accent2>
      <a:accent3>
        <a:srgbClr val="AAB8E2"/>
      </a:accent3>
      <a:accent4>
        <a:srgbClr val="DADADA"/>
      </a:accent4>
      <a:accent5>
        <a:srgbClr val="DBCAAD"/>
      </a:accent5>
      <a:accent6>
        <a:srgbClr val="258AD6"/>
      </a:accent6>
      <a:hlink>
        <a:srgbClr val="70B040"/>
      </a:hlink>
      <a:folHlink>
        <a:srgbClr val="6B8ED3"/>
      </a:folHlink>
    </a:clrScheme>
    <a:fontScheme name="Diapositivas de presentación de muestra">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336699"/>
            </a:gs>
            <a:gs pos="100000">
              <a:srgbClr val="336699">
                <a:gamma/>
                <a:shade val="46275"/>
                <a:invGamma/>
              </a:srgbClr>
            </a:gs>
          </a:gsLst>
          <a:path path="rect">
            <a:fillToRect l="50000" t="50000" r="50000" b="50000"/>
          </a:path>
        </a:gra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gradFill rotWithShape="1">
          <a:gsLst>
            <a:gs pos="0">
              <a:srgbClr val="336699"/>
            </a:gs>
            <a:gs pos="100000">
              <a:srgbClr val="336699">
                <a:gamma/>
                <a:shade val="46275"/>
                <a:invGamma/>
              </a:srgbClr>
            </a:gs>
          </a:gsLst>
          <a:path path="rect">
            <a:fillToRect l="50000" t="50000" r="50000" b="50000"/>
          </a:path>
        </a:gra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Diapositivas de presentación de muestra 1">
        <a:dk1>
          <a:srgbClr val="000066"/>
        </a:dk1>
        <a:lt1>
          <a:srgbClr val="FFFFFF"/>
        </a:lt1>
        <a:dk2>
          <a:srgbClr val="006699"/>
        </a:dk2>
        <a:lt2>
          <a:srgbClr val="EEE378"/>
        </a:lt2>
        <a:accent1>
          <a:srgbClr val="69C828"/>
        </a:accent1>
        <a:accent2>
          <a:srgbClr val="E68B30"/>
        </a:accent2>
        <a:accent3>
          <a:srgbClr val="AAB8CA"/>
        </a:accent3>
        <a:accent4>
          <a:srgbClr val="DADADA"/>
        </a:accent4>
        <a:accent5>
          <a:srgbClr val="B9E0AC"/>
        </a:accent5>
        <a:accent6>
          <a:srgbClr val="D07D2A"/>
        </a:accent6>
        <a:hlink>
          <a:srgbClr val="0FAAE1"/>
        </a:hlink>
        <a:folHlink>
          <a:srgbClr val="547FEA"/>
        </a:folHlink>
      </a:clrScheme>
      <a:clrMap bg1="dk2" tx1="lt1" bg2="dk1" tx2="lt2" accent1="accent1" accent2="accent2" accent3="accent3" accent4="accent4" accent5="accent5" accent6="accent6" hlink="hlink" folHlink="folHlink"/>
    </a:extraClrScheme>
    <a:extraClrScheme>
      <a:clrScheme name="Diapositivas de presentación de muestra 2">
        <a:dk1>
          <a:srgbClr val="0F4334"/>
        </a:dk1>
        <a:lt1>
          <a:srgbClr val="FFFFFF"/>
        </a:lt1>
        <a:dk2>
          <a:srgbClr val="43BD4C"/>
        </a:dk2>
        <a:lt2>
          <a:srgbClr val="F0F7BD"/>
        </a:lt2>
        <a:accent1>
          <a:srgbClr val="B2B838"/>
        </a:accent1>
        <a:accent2>
          <a:srgbClr val="E68B30"/>
        </a:accent2>
        <a:accent3>
          <a:srgbClr val="B0DBB2"/>
        </a:accent3>
        <a:accent4>
          <a:srgbClr val="DADADA"/>
        </a:accent4>
        <a:accent5>
          <a:srgbClr val="D5D8AE"/>
        </a:accent5>
        <a:accent6>
          <a:srgbClr val="D07D2A"/>
        </a:accent6>
        <a:hlink>
          <a:srgbClr val="3FB180"/>
        </a:hlink>
        <a:folHlink>
          <a:srgbClr val="3BA7E3"/>
        </a:folHlink>
      </a:clrScheme>
      <a:clrMap bg1="dk2" tx1="lt1" bg2="dk1" tx2="lt2" accent1="accent1" accent2="accent2" accent3="accent3" accent4="accent4" accent5="accent5" accent6="accent6" hlink="hlink" folHlink="folHlink"/>
    </a:extraClrScheme>
    <a:extraClrScheme>
      <a:clrScheme name="Diapositivas de presentación de muestra 3">
        <a:dk1>
          <a:srgbClr val="152A83"/>
        </a:dk1>
        <a:lt1>
          <a:srgbClr val="FFFFFF"/>
        </a:lt1>
        <a:dk2>
          <a:srgbClr val="0066CC"/>
        </a:dk2>
        <a:lt2>
          <a:srgbClr val="9CD5F4"/>
        </a:lt2>
        <a:accent1>
          <a:srgbClr val="BE9932"/>
        </a:accent1>
        <a:accent2>
          <a:srgbClr val="2A99EC"/>
        </a:accent2>
        <a:accent3>
          <a:srgbClr val="AAB8E2"/>
        </a:accent3>
        <a:accent4>
          <a:srgbClr val="DADADA"/>
        </a:accent4>
        <a:accent5>
          <a:srgbClr val="DBCAAD"/>
        </a:accent5>
        <a:accent6>
          <a:srgbClr val="258AD6"/>
        </a:accent6>
        <a:hlink>
          <a:srgbClr val="70B040"/>
        </a:hlink>
        <a:folHlink>
          <a:srgbClr val="6B8ED3"/>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WinHec Template v10">
  <a:themeElements>
    <a:clrScheme name="WinHec Template v10 1">
      <a:dk1>
        <a:srgbClr val="000000"/>
      </a:dk1>
      <a:lt1>
        <a:srgbClr val="FFFFFF"/>
      </a:lt1>
      <a:dk2>
        <a:srgbClr val="00478E"/>
      </a:dk2>
      <a:lt2>
        <a:srgbClr val="F7AB3B"/>
      </a:lt2>
      <a:accent1>
        <a:srgbClr val="F2D468"/>
      </a:accent1>
      <a:accent2>
        <a:srgbClr val="F5862B"/>
      </a:accent2>
      <a:accent3>
        <a:srgbClr val="AAB1C6"/>
      </a:accent3>
      <a:accent4>
        <a:srgbClr val="DADADA"/>
      </a:accent4>
      <a:accent5>
        <a:srgbClr val="F7E6B9"/>
      </a:accent5>
      <a:accent6>
        <a:srgbClr val="DE7926"/>
      </a:accent6>
      <a:hlink>
        <a:srgbClr val="4FC95B"/>
      </a:hlink>
      <a:folHlink>
        <a:srgbClr val="40A1F2"/>
      </a:folHlink>
    </a:clrScheme>
    <a:fontScheme name="WinHec Template v10">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336699"/>
            </a:gs>
            <a:gs pos="100000">
              <a:srgbClr val="336699">
                <a:gamma/>
                <a:shade val="46275"/>
                <a:invGamma/>
              </a:srgbClr>
            </a:gs>
          </a:gsLst>
          <a:path path="rect">
            <a:fillToRect l="50000" t="50000" r="50000" b="50000"/>
          </a:path>
        </a:gra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gradFill rotWithShape="1">
          <a:gsLst>
            <a:gs pos="0">
              <a:srgbClr val="336699"/>
            </a:gs>
            <a:gs pos="100000">
              <a:srgbClr val="336699">
                <a:gamma/>
                <a:shade val="46275"/>
                <a:invGamma/>
              </a:srgbClr>
            </a:gs>
          </a:gsLst>
          <a:path path="rect">
            <a:fillToRect l="50000" t="50000" r="50000" b="50000"/>
          </a:path>
        </a:gradFill>
        <a:ln w="9525" cap="flat" cmpd="sng" algn="ctr">
          <a:no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WinHec Template v10 1">
        <a:dk1>
          <a:srgbClr val="000000"/>
        </a:dk1>
        <a:lt1>
          <a:srgbClr val="FFFFFF"/>
        </a:lt1>
        <a:dk2>
          <a:srgbClr val="00478E"/>
        </a:dk2>
        <a:lt2>
          <a:srgbClr val="F7AB3B"/>
        </a:lt2>
        <a:accent1>
          <a:srgbClr val="F2D468"/>
        </a:accent1>
        <a:accent2>
          <a:srgbClr val="F5862B"/>
        </a:accent2>
        <a:accent3>
          <a:srgbClr val="AAB1C6"/>
        </a:accent3>
        <a:accent4>
          <a:srgbClr val="DADADA"/>
        </a:accent4>
        <a:accent5>
          <a:srgbClr val="F7E6B9"/>
        </a:accent5>
        <a:accent6>
          <a:srgbClr val="DE7926"/>
        </a:accent6>
        <a:hlink>
          <a:srgbClr val="4FC95B"/>
        </a:hlink>
        <a:folHlink>
          <a:srgbClr val="40A1F2"/>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Diapositivas de presentación de muestra">
  <a:themeElements>
    <a:clrScheme name="1_Diapositivas de presentación de muestra 3">
      <a:dk1>
        <a:srgbClr val="152A83"/>
      </a:dk1>
      <a:lt1>
        <a:srgbClr val="FFFFFF"/>
      </a:lt1>
      <a:dk2>
        <a:srgbClr val="0066CC"/>
      </a:dk2>
      <a:lt2>
        <a:srgbClr val="9CD5F4"/>
      </a:lt2>
      <a:accent1>
        <a:srgbClr val="BE9932"/>
      </a:accent1>
      <a:accent2>
        <a:srgbClr val="2A99EC"/>
      </a:accent2>
      <a:accent3>
        <a:srgbClr val="AAB8E2"/>
      </a:accent3>
      <a:accent4>
        <a:srgbClr val="DADADA"/>
      </a:accent4>
      <a:accent5>
        <a:srgbClr val="DBCAAD"/>
      </a:accent5>
      <a:accent6>
        <a:srgbClr val="258AD6"/>
      </a:accent6>
      <a:hlink>
        <a:srgbClr val="70B040"/>
      </a:hlink>
      <a:folHlink>
        <a:srgbClr val="6B8ED3"/>
      </a:folHlink>
    </a:clrScheme>
    <a:fontScheme name="1_Diapositivas de presentación de muestra">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1_Diapositivas de presentación de muestra 1">
        <a:dk1>
          <a:srgbClr val="000066"/>
        </a:dk1>
        <a:lt1>
          <a:srgbClr val="FFFFFF"/>
        </a:lt1>
        <a:dk2>
          <a:srgbClr val="006699"/>
        </a:dk2>
        <a:lt2>
          <a:srgbClr val="EEE378"/>
        </a:lt2>
        <a:accent1>
          <a:srgbClr val="69C828"/>
        </a:accent1>
        <a:accent2>
          <a:srgbClr val="E68B30"/>
        </a:accent2>
        <a:accent3>
          <a:srgbClr val="AAB8CA"/>
        </a:accent3>
        <a:accent4>
          <a:srgbClr val="DADADA"/>
        </a:accent4>
        <a:accent5>
          <a:srgbClr val="B9E0AC"/>
        </a:accent5>
        <a:accent6>
          <a:srgbClr val="D07D2A"/>
        </a:accent6>
        <a:hlink>
          <a:srgbClr val="0FAAE1"/>
        </a:hlink>
        <a:folHlink>
          <a:srgbClr val="547FEA"/>
        </a:folHlink>
      </a:clrScheme>
      <a:clrMap bg1="dk2" tx1="lt1" bg2="dk1" tx2="lt2" accent1="accent1" accent2="accent2" accent3="accent3" accent4="accent4" accent5="accent5" accent6="accent6" hlink="hlink" folHlink="folHlink"/>
    </a:extraClrScheme>
    <a:extraClrScheme>
      <a:clrScheme name="1_Diapositivas de presentación de muestra 2">
        <a:dk1>
          <a:srgbClr val="0F4334"/>
        </a:dk1>
        <a:lt1>
          <a:srgbClr val="FFFFFF"/>
        </a:lt1>
        <a:dk2>
          <a:srgbClr val="43BD4C"/>
        </a:dk2>
        <a:lt2>
          <a:srgbClr val="F0F7BD"/>
        </a:lt2>
        <a:accent1>
          <a:srgbClr val="B2B838"/>
        </a:accent1>
        <a:accent2>
          <a:srgbClr val="E68B30"/>
        </a:accent2>
        <a:accent3>
          <a:srgbClr val="B0DBB2"/>
        </a:accent3>
        <a:accent4>
          <a:srgbClr val="DADADA"/>
        </a:accent4>
        <a:accent5>
          <a:srgbClr val="D5D8AE"/>
        </a:accent5>
        <a:accent6>
          <a:srgbClr val="D07D2A"/>
        </a:accent6>
        <a:hlink>
          <a:srgbClr val="3FB180"/>
        </a:hlink>
        <a:folHlink>
          <a:srgbClr val="3BA7E3"/>
        </a:folHlink>
      </a:clrScheme>
      <a:clrMap bg1="dk2" tx1="lt1" bg2="dk1" tx2="lt2" accent1="accent1" accent2="accent2" accent3="accent3" accent4="accent4" accent5="accent5" accent6="accent6" hlink="hlink" folHlink="folHlink"/>
    </a:extraClrScheme>
    <a:extraClrScheme>
      <a:clrScheme name="1_Diapositivas de presentación de muestra 3">
        <a:dk1>
          <a:srgbClr val="152A83"/>
        </a:dk1>
        <a:lt1>
          <a:srgbClr val="FFFFFF"/>
        </a:lt1>
        <a:dk2>
          <a:srgbClr val="0066CC"/>
        </a:dk2>
        <a:lt2>
          <a:srgbClr val="9CD5F4"/>
        </a:lt2>
        <a:accent1>
          <a:srgbClr val="BE9932"/>
        </a:accent1>
        <a:accent2>
          <a:srgbClr val="2A99EC"/>
        </a:accent2>
        <a:accent3>
          <a:srgbClr val="AAB8E2"/>
        </a:accent3>
        <a:accent4>
          <a:srgbClr val="DADADA"/>
        </a:accent4>
        <a:accent5>
          <a:srgbClr val="DBCAAD"/>
        </a:accent5>
        <a:accent6>
          <a:srgbClr val="258AD6"/>
        </a:accent6>
        <a:hlink>
          <a:srgbClr val="70B040"/>
        </a:hlink>
        <a:folHlink>
          <a:srgbClr val="6B8ED3"/>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Diapositivas de presentación de muestra">
  <a:themeElements>
    <a:clrScheme name="3_Diapositivas de presentación de muestra 3">
      <a:dk1>
        <a:srgbClr val="152A83"/>
      </a:dk1>
      <a:lt1>
        <a:srgbClr val="FFFFFF"/>
      </a:lt1>
      <a:dk2>
        <a:srgbClr val="0066CC"/>
      </a:dk2>
      <a:lt2>
        <a:srgbClr val="9CD5F4"/>
      </a:lt2>
      <a:accent1>
        <a:srgbClr val="BE9932"/>
      </a:accent1>
      <a:accent2>
        <a:srgbClr val="2A99EC"/>
      </a:accent2>
      <a:accent3>
        <a:srgbClr val="AAB8E2"/>
      </a:accent3>
      <a:accent4>
        <a:srgbClr val="DADADA"/>
      </a:accent4>
      <a:accent5>
        <a:srgbClr val="DBCAAD"/>
      </a:accent5>
      <a:accent6>
        <a:srgbClr val="258AD6"/>
      </a:accent6>
      <a:hlink>
        <a:srgbClr val="70B040"/>
      </a:hlink>
      <a:folHlink>
        <a:srgbClr val="6B8ED3"/>
      </a:folHlink>
    </a:clrScheme>
    <a:fontScheme name="3_Diapositivas de presentación de muestra">
      <a:majorFont>
        <a:latin typeface="Verdan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3_Diapositivas de presentación de muestra 1">
        <a:dk1>
          <a:srgbClr val="000066"/>
        </a:dk1>
        <a:lt1>
          <a:srgbClr val="FFFFFF"/>
        </a:lt1>
        <a:dk2>
          <a:srgbClr val="006699"/>
        </a:dk2>
        <a:lt2>
          <a:srgbClr val="EEE378"/>
        </a:lt2>
        <a:accent1>
          <a:srgbClr val="69C828"/>
        </a:accent1>
        <a:accent2>
          <a:srgbClr val="E68B30"/>
        </a:accent2>
        <a:accent3>
          <a:srgbClr val="AAB8CA"/>
        </a:accent3>
        <a:accent4>
          <a:srgbClr val="DADADA"/>
        </a:accent4>
        <a:accent5>
          <a:srgbClr val="B9E0AC"/>
        </a:accent5>
        <a:accent6>
          <a:srgbClr val="D07D2A"/>
        </a:accent6>
        <a:hlink>
          <a:srgbClr val="0FAAE1"/>
        </a:hlink>
        <a:folHlink>
          <a:srgbClr val="547FEA"/>
        </a:folHlink>
      </a:clrScheme>
      <a:clrMap bg1="dk2" tx1="lt1" bg2="dk1" tx2="lt2" accent1="accent1" accent2="accent2" accent3="accent3" accent4="accent4" accent5="accent5" accent6="accent6" hlink="hlink" folHlink="folHlink"/>
    </a:extraClrScheme>
    <a:extraClrScheme>
      <a:clrScheme name="3_Diapositivas de presentación de muestra 2">
        <a:dk1>
          <a:srgbClr val="0F4334"/>
        </a:dk1>
        <a:lt1>
          <a:srgbClr val="FFFFFF"/>
        </a:lt1>
        <a:dk2>
          <a:srgbClr val="43BD4C"/>
        </a:dk2>
        <a:lt2>
          <a:srgbClr val="F0F7BD"/>
        </a:lt2>
        <a:accent1>
          <a:srgbClr val="B2B838"/>
        </a:accent1>
        <a:accent2>
          <a:srgbClr val="E68B30"/>
        </a:accent2>
        <a:accent3>
          <a:srgbClr val="B0DBB2"/>
        </a:accent3>
        <a:accent4>
          <a:srgbClr val="DADADA"/>
        </a:accent4>
        <a:accent5>
          <a:srgbClr val="D5D8AE"/>
        </a:accent5>
        <a:accent6>
          <a:srgbClr val="D07D2A"/>
        </a:accent6>
        <a:hlink>
          <a:srgbClr val="3FB180"/>
        </a:hlink>
        <a:folHlink>
          <a:srgbClr val="3BA7E3"/>
        </a:folHlink>
      </a:clrScheme>
      <a:clrMap bg1="dk2" tx1="lt1" bg2="dk1" tx2="lt2" accent1="accent1" accent2="accent2" accent3="accent3" accent4="accent4" accent5="accent5" accent6="accent6" hlink="hlink" folHlink="folHlink"/>
    </a:extraClrScheme>
    <a:extraClrScheme>
      <a:clrScheme name="3_Diapositivas de presentación de muestra 3">
        <a:dk1>
          <a:srgbClr val="152A83"/>
        </a:dk1>
        <a:lt1>
          <a:srgbClr val="FFFFFF"/>
        </a:lt1>
        <a:dk2>
          <a:srgbClr val="0066CC"/>
        </a:dk2>
        <a:lt2>
          <a:srgbClr val="9CD5F4"/>
        </a:lt2>
        <a:accent1>
          <a:srgbClr val="BE9932"/>
        </a:accent1>
        <a:accent2>
          <a:srgbClr val="2A99EC"/>
        </a:accent2>
        <a:accent3>
          <a:srgbClr val="AAB8E2"/>
        </a:accent3>
        <a:accent4>
          <a:srgbClr val="DADADA"/>
        </a:accent4>
        <a:accent5>
          <a:srgbClr val="DBCAAD"/>
        </a:accent5>
        <a:accent6>
          <a:srgbClr val="258AD6"/>
        </a:accent6>
        <a:hlink>
          <a:srgbClr val="70B040"/>
        </a:hlink>
        <a:folHlink>
          <a:srgbClr val="6B8ED3"/>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WinHec Template v10 1">
    <a:dk1>
      <a:srgbClr val="000000"/>
    </a:dk1>
    <a:lt1>
      <a:srgbClr val="FFFFFF"/>
    </a:lt1>
    <a:dk2>
      <a:srgbClr val="00478E"/>
    </a:dk2>
    <a:lt2>
      <a:srgbClr val="F7AB3B"/>
    </a:lt2>
    <a:accent1>
      <a:srgbClr val="F2D468"/>
    </a:accent1>
    <a:accent2>
      <a:srgbClr val="F5862B"/>
    </a:accent2>
    <a:accent3>
      <a:srgbClr val="AAB1C6"/>
    </a:accent3>
    <a:accent4>
      <a:srgbClr val="DADADA"/>
    </a:accent4>
    <a:accent5>
      <a:srgbClr val="F7E6B9"/>
    </a:accent5>
    <a:accent6>
      <a:srgbClr val="DE7926"/>
    </a:accent6>
    <a:hlink>
      <a:srgbClr val="4FC95B"/>
    </a:hlink>
    <a:folHlink>
      <a:srgbClr val="40A1F2"/>
    </a:folHlink>
  </a:clrScheme>
</a:themeOverride>
</file>

<file path=ppt/theme/themeOverride2.xml><?xml version="1.0" encoding="utf-8"?>
<a:themeOverride xmlns:a="http://schemas.openxmlformats.org/drawingml/2006/main">
  <a:clrScheme name="WinHec Template v10 1">
    <a:dk1>
      <a:srgbClr val="000000"/>
    </a:dk1>
    <a:lt1>
      <a:srgbClr val="FFFFFF"/>
    </a:lt1>
    <a:dk2>
      <a:srgbClr val="00478E"/>
    </a:dk2>
    <a:lt2>
      <a:srgbClr val="F7AB3B"/>
    </a:lt2>
    <a:accent1>
      <a:srgbClr val="F2D468"/>
    </a:accent1>
    <a:accent2>
      <a:srgbClr val="F5862B"/>
    </a:accent2>
    <a:accent3>
      <a:srgbClr val="AAB1C6"/>
    </a:accent3>
    <a:accent4>
      <a:srgbClr val="DADADA"/>
    </a:accent4>
    <a:accent5>
      <a:srgbClr val="F7E6B9"/>
    </a:accent5>
    <a:accent6>
      <a:srgbClr val="DE7926"/>
    </a:accent6>
    <a:hlink>
      <a:srgbClr val="4FC95B"/>
    </a:hlink>
    <a:folHlink>
      <a:srgbClr val="40A1F2"/>
    </a:folHlink>
  </a:clrScheme>
</a:themeOverride>
</file>

<file path=docProps/app.xml><?xml version="1.0" encoding="utf-8"?>
<Properties xmlns="http://schemas.openxmlformats.org/officeDocument/2006/extended-properties" xmlns:vt="http://schemas.openxmlformats.org/officeDocument/2006/docPropsVTypes">
  <Template/>
  <TotalTime>2422</TotalTime>
  <Words>4633</Words>
  <Application>Microsoft Office PowerPoint</Application>
  <PresentationFormat>Presentación en pantalla (4:3)</PresentationFormat>
  <Paragraphs>466</Paragraphs>
  <Slides>140</Slides>
  <Notes>3</Notes>
  <HiddenSlides>0</HiddenSlides>
  <MMClips>0</MMClips>
  <ScaleCrop>false</ScaleCrop>
  <HeadingPairs>
    <vt:vector size="6" baseType="variant">
      <vt:variant>
        <vt:lpstr>Fuentes usadas</vt:lpstr>
      </vt:variant>
      <vt:variant>
        <vt:i4>5</vt:i4>
      </vt:variant>
      <vt:variant>
        <vt:lpstr>Tema</vt:lpstr>
      </vt:variant>
      <vt:variant>
        <vt:i4>4</vt:i4>
      </vt:variant>
      <vt:variant>
        <vt:lpstr>Títulos de diapositiva</vt:lpstr>
      </vt:variant>
      <vt:variant>
        <vt:i4>140</vt:i4>
      </vt:variant>
    </vt:vector>
  </HeadingPairs>
  <TitlesOfParts>
    <vt:vector size="149" baseType="lpstr">
      <vt:lpstr>Arial</vt:lpstr>
      <vt:lpstr>Segoe</vt:lpstr>
      <vt:lpstr>Times New Roman</vt:lpstr>
      <vt:lpstr>Verdana</vt:lpstr>
      <vt:lpstr>Wingdings</vt:lpstr>
      <vt:lpstr>Diapositivas de presentación de muestra</vt:lpstr>
      <vt:lpstr>WinHec Template v10</vt:lpstr>
      <vt:lpstr>1_Diapositivas de presentación de muestra</vt:lpstr>
      <vt:lpstr>3_Diapositivas de presentación de muestra</vt:lpstr>
      <vt:lpstr>Microsoft Windows Server 2008  ”Internet Information Services IIS”</vt:lpstr>
      <vt:lpstr>Agenda</vt:lpstr>
      <vt:lpstr>Introducción a IIS 7.0</vt:lpstr>
      <vt:lpstr>Introducción a IIS 7.0</vt:lpstr>
      <vt:lpstr>Presentación de PowerPoint</vt:lpstr>
      <vt:lpstr>Presentación de PowerPoint</vt:lpstr>
      <vt:lpstr>Presentación de PowerPoint</vt:lpstr>
      <vt:lpstr>Agenda</vt:lpstr>
      <vt:lpstr>Escenario de trabajo</vt:lpstr>
      <vt:lpstr>¿Porque en el negocio HOSTING?</vt:lpstr>
      <vt:lpstr>Presentación de PowerPoint</vt:lpstr>
      <vt:lpstr>Servidor basado en Roles</vt:lpstr>
      <vt:lpstr>Configuración del Servidor</vt:lpstr>
      <vt:lpstr>Configuración del Servidor</vt:lpstr>
      <vt:lpstr>Configuración del Servidor</vt:lpstr>
      <vt:lpstr>Configuración del Servidor</vt:lpstr>
      <vt:lpstr>Configuración del Servidor</vt:lpstr>
      <vt:lpstr>Configuración del Servidor</vt:lpstr>
      <vt:lpstr>Configuración de Publicación de Carpetas</vt:lpstr>
      <vt:lpstr>Configuración de Publicación de Carpetas</vt:lpstr>
      <vt:lpstr>Configuración de Publicación de Carpetas</vt:lpstr>
      <vt:lpstr>Configuración de Publicación de Carpetas</vt:lpstr>
      <vt:lpstr>Configuración de Publicación de Carpetas</vt:lpstr>
      <vt:lpstr>Configuración de Publicación de Carpetas</vt:lpstr>
      <vt:lpstr>Configuración de Publicación de Carpetas</vt:lpstr>
      <vt:lpstr>Creación de Arbol de Directorios</vt:lpstr>
      <vt:lpstr>Configuración de Cuentas de Servicio (Introducción)</vt:lpstr>
      <vt:lpstr>Configuración de Cuentas de Servicio</vt:lpstr>
      <vt:lpstr>Configuración de Cuentas de Servicio</vt:lpstr>
      <vt:lpstr>Configuración de Permisos para las Cuentas de Servicio</vt:lpstr>
      <vt:lpstr>Configuración de Sitios Web</vt:lpstr>
      <vt:lpstr>Configuración de Sitios Web</vt:lpstr>
      <vt:lpstr>Configuración de Sitios Web</vt:lpstr>
      <vt:lpstr>Creación de Sitios Web</vt:lpstr>
      <vt:lpstr>Creación de Sitios Web</vt:lpstr>
      <vt:lpstr>Creación de Sitios Web</vt:lpstr>
      <vt:lpstr>Creación de Sitios Web</vt:lpstr>
      <vt:lpstr>Creación de Sitios Web</vt:lpstr>
      <vt:lpstr>Configuración Application Pool</vt:lpstr>
      <vt:lpstr>Configuración Application Pool</vt:lpstr>
      <vt:lpstr>Configuración Application Pool</vt:lpstr>
      <vt:lpstr>Configuración Application Pool</vt:lpstr>
      <vt:lpstr>Configuración Application Pool</vt:lpstr>
      <vt:lpstr>Configuración Application Pool</vt:lpstr>
      <vt:lpstr>Configuración Application Pool</vt:lpstr>
      <vt:lpstr>Configuración Usuario Anónimo de Navegación</vt:lpstr>
      <vt:lpstr>Configuración Usuario Anónimo de Navegación</vt:lpstr>
      <vt:lpstr>Configuración Usuario Anónimo de Navegación</vt:lpstr>
      <vt:lpstr>Configuración Usuario Anónimo de Navegación</vt:lpstr>
      <vt:lpstr>Configuración de Logs</vt:lpstr>
      <vt:lpstr>Configuración de Logs</vt:lpstr>
      <vt:lpstr>Configuración de Logs</vt:lpstr>
      <vt:lpstr>Configuración de Logs</vt:lpstr>
      <vt:lpstr>Contenido por defecto para cada sitio</vt:lpstr>
      <vt:lpstr>Contenido por defecto para cada sitio</vt:lpstr>
      <vt:lpstr>Pruebas del servidor….</vt:lpstr>
      <vt:lpstr>Agenda</vt:lpstr>
      <vt:lpstr>Introducción</vt:lpstr>
      <vt:lpstr>Arquitectura de DNS</vt:lpstr>
      <vt:lpstr>Instalación del Servidor</vt:lpstr>
      <vt:lpstr>Instalación del Servidor</vt:lpstr>
      <vt:lpstr>Instalación del Servidor</vt:lpstr>
      <vt:lpstr>Configuración del Servidor  DNS</vt:lpstr>
      <vt:lpstr>Configuración del Servidor  DNS</vt:lpstr>
      <vt:lpstr>Configuración del Servidor  DNS</vt:lpstr>
      <vt:lpstr>Configuración del Servidor  DNS</vt:lpstr>
      <vt:lpstr>Configuración del Servidor  DNS</vt:lpstr>
      <vt:lpstr>Configuración del Servidor  DNS</vt:lpstr>
      <vt:lpstr>Configuración del Servidor  DNS</vt:lpstr>
      <vt:lpstr>Configuración del Servidor  DNS</vt:lpstr>
      <vt:lpstr>Configuración del Servidor  DNS</vt:lpstr>
      <vt:lpstr>Configuración del Servidor  DNS</vt:lpstr>
      <vt:lpstr>Configuración del Servidor  DNS</vt:lpstr>
      <vt:lpstr>Configuración del Servidor  DNS</vt:lpstr>
      <vt:lpstr>Configuración del Servidor  DNS</vt:lpstr>
      <vt:lpstr>Configuración del Servidor  DNS</vt:lpstr>
      <vt:lpstr>Configuración del Servidor  DNS</vt:lpstr>
      <vt:lpstr>Configuración del Servidor  DNS</vt:lpstr>
      <vt:lpstr>Configuración del Servidor  DNS</vt:lpstr>
      <vt:lpstr>Configuración del Servidor  DNS</vt:lpstr>
      <vt:lpstr>Configuración del Servidor  DNS</vt:lpstr>
      <vt:lpstr>Configuración del Servidor  DNS</vt:lpstr>
      <vt:lpstr>Configuración del Servidor  DNS</vt:lpstr>
      <vt:lpstr>Configuración del Servidor  DNS</vt:lpstr>
      <vt:lpstr>Configuración del Servidor  DNS</vt:lpstr>
      <vt:lpstr>Configuración del Servidor  DNS</vt:lpstr>
      <vt:lpstr>Pruebas del servidor….</vt:lpstr>
      <vt:lpstr>Pruebas del servidor….</vt:lpstr>
      <vt:lpstr>PRACTICA</vt:lpstr>
      <vt:lpstr>Conclusiones</vt:lpstr>
      <vt:lpstr>Agenda</vt:lpstr>
      <vt:lpstr>Introducción al Servidor FTP</vt:lpstr>
      <vt:lpstr>Introducción al Servidor FTP</vt:lpstr>
      <vt:lpstr>Introducción al Servidor FTP</vt:lpstr>
      <vt:lpstr>Configuración del Servidor  FTP</vt:lpstr>
      <vt:lpstr>Configuración del Servidor  FTP</vt:lpstr>
      <vt:lpstr>Configuración de Publicación FTP</vt:lpstr>
      <vt:lpstr>Creación de Cuentas FTP</vt:lpstr>
      <vt:lpstr>Creación de Cuentas FTP</vt:lpstr>
      <vt:lpstr>Creación de Cuentas FTP</vt:lpstr>
      <vt:lpstr>Creación de Grupo FTP</vt:lpstr>
      <vt:lpstr>Creación de Directorio Raiz FTP</vt:lpstr>
      <vt:lpstr>Creación de Directorio Raiz FTP</vt:lpstr>
      <vt:lpstr>Presentación de PowerPoint</vt:lpstr>
      <vt:lpstr>Presentación de PowerPoint</vt:lpstr>
      <vt:lpstr>Presentación de PowerPoint</vt:lpstr>
      <vt:lpstr>Presentación de PowerPoint</vt:lpstr>
      <vt:lpstr>Presentación de PowerPoint</vt:lpstr>
      <vt:lpstr>Creación de Sitio FTP</vt:lpstr>
      <vt:lpstr>Creación de Sitio FTP</vt:lpstr>
      <vt:lpstr>Creación de Sitio FTP</vt:lpstr>
      <vt:lpstr>Creación de Sitio FTP</vt:lpstr>
      <vt:lpstr>Creación de Sitio FTP</vt:lpstr>
      <vt:lpstr>Configuración de Sitio FTP para Aislar Usuarios</vt:lpstr>
      <vt:lpstr>Configuración de Sitio FTP para Aislar Usuarios</vt:lpstr>
      <vt:lpstr>Configuración de Sitio FTP para Aislar Usuarios</vt:lpstr>
      <vt:lpstr>Configuración de Sitio FTP para Aislar Usuarios</vt:lpstr>
      <vt:lpstr>Configuración de Sitio FTP para Aislar Usuarios</vt:lpstr>
      <vt:lpstr>Configuración de Sitio FTP para Aislar Usuarios</vt:lpstr>
      <vt:lpstr>Configuración de Sitio FTP para Aislar Usuarios</vt:lpstr>
      <vt:lpstr>Creación de Directorios Virtuales para cada Usuario</vt:lpstr>
      <vt:lpstr>Creación de Directorios Virtuales para cada Usuario</vt:lpstr>
      <vt:lpstr>Creación de Directorios Virtuales para cada Usuario</vt:lpstr>
      <vt:lpstr>Creación de Directorios Virtuales para cada Usuario</vt:lpstr>
      <vt:lpstr>Creación de Directorios Virtuales para cada Usuario</vt:lpstr>
      <vt:lpstr>Creación de Directorios Virtuales para cada Usuario</vt:lpstr>
      <vt:lpstr>Creación de Directorios Virtuales para cada Usuario</vt:lpstr>
      <vt:lpstr>Creación de Directorios Virtuales para cada Usuario</vt:lpstr>
      <vt:lpstr>Configuración de Permisos NTFS para aislamiento de usuarios FTP</vt:lpstr>
      <vt:lpstr>Presentación de PowerPoint</vt:lpstr>
      <vt:lpstr>Pruebas de Acceso al FTP</vt:lpstr>
      <vt:lpstr>Pruebas de Acceso al FTP</vt:lpstr>
      <vt:lpstr>Pruebas de Acceso al FTP</vt:lpstr>
      <vt:lpstr>Pruebas de Acceso al FTP</vt:lpstr>
      <vt:lpstr>Pruebas de Acceso al FTP</vt:lpstr>
      <vt:lpstr>Pruebas de Acceso al FTP</vt:lpstr>
      <vt:lpstr>Creación de Nuevos Sitios y Clientes</vt:lpstr>
      <vt:lpstr>PRACTICA</vt:lpstr>
      <vt:lpstr>Presentación de PowerPoint</vt:lpstr>
      <vt:lpstr>Presentación de PowerPoint</vt:lpstr>
    </vt:vector>
  </TitlesOfParts>
  <Manager/>
  <Company>Cabinas Publicas "David@NET"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Haga clic para agregar título</dc:title>
  <dc:subject/>
  <dc:creator>Familia Agreda Gamboa</dc:creator>
  <cp:keywords/>
  <dc:description/>
  <cp:lastModifiedBy>LuisAlberto</cp:lastModifiedBy>
  <cp:revision>277</cp:revision>
  <dcterms:created xsi:type="dcterms:W3CDTF">2007-09-28T01:11:12Z</dcterms:created>
  <dcterms:modified xsi:type="dcterms:W3CDTF">2014-11-06T16:52:56Z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TC011367953082</vt:lpwstr>
  </property>
</Properties>
</file>